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130"/>
  </p:notesMasterIdLst>
  <p:handoutMasterIdLst>
    <p:handoutMasterId r:id="rId131"/>
  </p:handoutMasterIdLst>
  <p:sldIdLst>
    <p:sldId id="258" r:id="rId2"/>
    <p:sldId id="259" r:id="rId3"/>
    <p:sldId id="2050" r:id="rId4"/>
    <p:sldId id="2051" r:id="rId5"/>
    <p:sldId id="2053" r:id="rId6"/>
    <p:sldId id="2179" r:id="rId7"/>
    <p:sldId id="2055" r:id="rId8"/>
    <p:sldId id="2056" r:id="rId9"/>
    <p:sldId id="2057" r:id="rId10"/>
    <p:sldId id="2058" r:id="rId11"/>
    <p:sldId id="2059" r:id="rId12"/>
    <p:sldId id="2060" r:id="rId13"/>
    <p:sldId id="2190" r:id="rId14"/>
    <p:sldId id="2180" r:id="rId15"/>
    <p:sldId id="2063" r:id="rId16"/>
    <p:sldId id="2064" r:id="rId17"/>
    <p:sldId id="2065" r:id="rId18"/>
    <p:sldId id="2066" r:id="rId19"/>
    <p:sldId id="2067" r:id="rId20"/>
    <p:sldId id="2068" r:id="rId21"/>
    <p:sldId id="2069" r:id="rId22"/>
    <p:sldId id="2070" r:id="rId23"/>
    <p:sldId id="2071" r:id="rId24"/>
    <p:sldId id="2072" r:id="rId25"/>
    <p:sldId id="2073" r:id="rId26"/>
    <p:sldId id="2074" r:id="rId27"/>
    <p:sldId id="2075" r:id="rId28"/>
    <p:sldId id="2076" r:id="rId29"/>
    <p:sldId id="2077" r:id="rId30"/>
    <p:sldId id="2078" r:id="rId31"/>
    <p:sldId id="2079" r:id="rId32"/>
    <p:sldId id="2080" r:id="rId33"/>
    <p:sldId id="2081" r:id="rId34"/>
    <p:sldId id="2082" r:id="rId35"/>
    <p:sldId id="2083" r:id="rId36"/>
    <p:sldId id="2084" r:id="rId37"/>
    <p:sldId id="2085" r:id="rId38"/>
    <p:sldId id="2086" r:id="rId39"/>
    <p:sldId id="2087" r:id="rId40"/>
    <p:sldId id="2088" r:id="rId41"/>
    <p:sldId id="2089" r:id="rId42"/>
    <p:sldId id="2090" r:id="rId43"/>
    <p:sldId id="2091" r:id="rId44"/>
    <p:sldId id="2092" r:id="rId45"/>
    <p:sldId id="2093" r:id="rId46"/>
    <p:sldId id="2094" r:id="rId47"/>
    <p:sldId id="2095" r:id="rId48"/>
    <p:sldId id="2097" r:id="rId49"/>
    <p:sldId id="2098" r:id="rId50"/>
    <p:sldId id="2099" r:id="rId51"/>
    <p:sldId id="2100" r:id="rId52"/>
    <p:sldId id="218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13" r:id="rId65"/>
    <p:sldId id="2114" r:id="rId66"/>
    <p:sldId id="2115" r:id="rId67"/>
    <p:sldId id="2116" r:id="rId68"/>
    <p:sldId id="2182" r:id="rId69"/>
    <p:sldId id="2118" r:id="rId70"/>
    <p:sldId id="2119" r:id="rId71"/>
    <p:sldId id="2120" r:id="rId72"/>
    <p:sldId id="2121" r:id="rId73"/>
    <p:sldId id="2122" r:id="rId74"/>
    <p:sldId id="2123" r:id="rId75"/>
    <p:sldId id="2124" r:id="rId76"/>
    <p:sldId id="2125" r:id="rId77"/>
    <p:sldId id="2126" r:id="rId78"/>
    <p:sldId id="2127" r:id="rId79"/>
    <p:sldId id="2128" r:id="rId80"/>
    <p:sldId id="2129" r:id="rId81"/>
    <p:sldId id="2130" r:id="rId82"/>
    <p:sldId id="2131" r:id="rId83"/>
    <p:sldId id="2132" r:id="rId84"/>
    <p:sldId id="2133" r:id="rId85"/>
    <p:sldId id="2134" r:id="rId86"/>
    <p:sldId id="2135" r:id="rId87"/>
    <p:sldId id="2136" r:id="rId88"/>
    <p:sldId id="2137" r:id="rId89"/>
    <p:sldId id="2138" r:id="rId90"/>
    <p:sldId id="2139" r:id="rId91"/>
    <p:sldId id="2140" r:id="rId92"/>
    <p:sldId id="2141" r:id="rId93"/>
    <p:sldId id="2183" r:id="rId94"/>
    <p:sldId id="2143" r:id="rId95"/>
    <p:sldId id="2144" r:id="rId96"/>
    <p:sldId id="2145" r:id="rId97"/>
    <p:sldId id="2146" r:id="rId98"/>
    <p:sldId id="2147" r:id="rId99"/>
    <p:sldId id="2184" r:id="rId100"/>
    <p:sldId id="2149" r:id="rId101"/>
    <p:sldId id="2185" r:id="rId102"/>
    <p:sldId id="2151" r:id="rId103"/>
    <p:sldId id="2152" r:id="rId104"/>
    <p:sldId id="2153" r:id="rId105"/>
    <p:sldId id="2154" r:id="rId106"/>
    <p:sldId id="2155" r:id="rId107"/>
    <p:sldId id="2156" r:id="rId108"/>
    <p:sldId id="2157" r:id="rId109"/>
    <p:sldId id="2158" r:id="rId110"/>
    <p:sldId id="2159" r:id="rId111"/>
    <p:sldId id="2160" r:id="rId112"/>
    <p:sldId id="2186" r:id="rId113"/>
    <p:sldId id="2162" r:id="rId114"/>
    <p:sldId id="2163" r:id="rId115"/>
    <p:sldId id="2164" r:id="rId116"/>
    <p:sldId id="2165" r:id="rId117"/>
    <p:sldId id="2187" r:id="rId118"/>
    <p:sldId id="2167" r:id="rId119"/>
    <p:sldId id="2168" r:id="rId120"/>
    <p:sldId id="2169" r:id="rId121"/>
    <p:sldId id="2170" r:id="rId122"/>
    <p:sldId id="2171" r:id="rId123"/>
    <p:sldId id="2172" r:id="rId124"/>
    <p:sldId id="2173" r:id="rId125"/>
    <p:sldId id="2188" r:id="rId126"/>
    <p:sldId id="2175" r:id="rId127"/>
    <p:sldId id="2176" r:id="rId128"/>
    <p:sldId id="2189" r:id="rId129"/>
  </p:sldIdLst>
  <p:sldSz cx="10475913" cy="7019925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66363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32727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9908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65452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331815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98179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64541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730904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3300"/>
    <a:srgbClr val="FF6600"/>
    <a:srgbClr val="1E591E"/>
    <a:srgbClr val="0066FF"/>
    <a:srgbClr val="236A24"/>
    <a:srgbClr val="0000CC"/>
    <a:srgbClr val="002777"/>
    <a:srgbClr val="0024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 autoAdjust="0"/>
    <p:restoredTop sz="90824" autoAdjust="0"/>
  </p:normalViewPr>
  <p:slideViewPr>
    <p:cSldViewPr>
      <p:cViewPr varScale="1">
        <p:scale>
          <a:sx n="64" d="100"/>
          <a:sy n="64" d="100"/>
        </p:scale>
        <p:origin x="1308" y="72"/>
      </p:cViewPr>
      <p:guideLst>
        <p:guide orient="horz" pos="2211"/>
        <p:guide pos="3302"/>
      </p:guideLst>
    </p:cSldViewPr>
  </p:slideViewPr>
  <p:outlineViewPr>
    <p:cViewPr>
      <p:scale>
        <a:sx n="33" d="100"/>
        <a:sy n="33" d="100"/>
      </p:scale>
      <p:origin x="0" y="25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194"/>
    </p:cViewPr>
  </p:sorterViewPr>
  <p:notesViewPr>
    <p:cSldViewPr>
      <p:cViewPr varScale="1">
        <p:scale>
          <a:sx n="71" d="100"/>
          <a:sy n="71" d="100"/>
        </p:scale>
        <p:origin x="3536" y="1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750475" y="342084"/>
            <a:ext cx="1735285" cy="22659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algn="l">
              <a:defRPr sz="1200"/>
            </a:lvl1pPr>
          </a:lstStyle>
          <a:p>
            <a:pPr algn="ctr"/>
            <a:r>
              <a:rPr lang="fr-FR" sz="1000" dirty="0">
                <a:latin typeface="Gill Sans MT" panose="020B0502020104020203" pitchFamily="34" charset="77"/>
              </a:rPr>
              <a:t>CBC-Orsys-2020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"/>
          </p:nvPr>
        </p:nvSpPr>
        <p:spPr>
          <a:xfrm>
            <a:off x="3449752" y="9752240"/>
            <a:ext cx="459938" cy="2616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defRPr sz="1200"/>
            </a:lvl1pPr>
          </a:lstStyle>
          <a:p>
            <a:pPr algn="ctr"/>
            <a:fld id="{BDEDB053-3488-43E7-A911-DF4A4458D72B}" type="slidenum">
              <a:rPr lang="fr-FR" sz="1100" smtClean="0">
                <a:latin typeface="Gill Sans MT" panose="020B0502020104020203" pitchFamily="34" charset="77"/>
              </a:rPr>
              <a:pPr algn="ctr"/>
              <a:t>‹#›</a:t>
            </a:fld>
            <a:endParaRPr lang="fr-FR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94136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fdf</a:t>
            </a:r>
            <a:endParaRPr lang="fr-FR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15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8350"/>
            <a:ext cx="57277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540"/>
            <a:ext cx="5679440" cy="46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fsdaf</a:t>
            </a:r>
            <a:endParaRPr lang="fr-FR" dirty="0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15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fld id="{8612E637-D044-474B-ACE3-88C58B5B8B55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9481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1pPr>
    <a:lvl2pPr marL="466363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2pPr>
    <a:lvl3pPr marL="932727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3pPr>
    <a:lvl4pPr marL="1399089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4pPr>
    <a:lvl5pPr marL="186545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5pPr>
    <a:lvl6pPr marL="2331815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179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41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04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254CC53-A3B3-304E-9739-C0B0265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C0A975C-8FB4-DA42-9B4D-768AFD1C0859}" type="datetimeFigureOut">
              <a:rPr lang="fr-FR"/>
              <a:pPr>
                <a:defRPr/>
              </a:pPr>
              <a:t>30/05/2024</a:t>
            </a:fld>
            <a:endParaRPr lang="x-none" dirty="0"/>
          </a:p>
        </p:txBody>
      </p:sp>
      <p:sp>
        <p:nvSpPr>
          <p:cNvPr id="10242" name="Espace réservé du numéro de diapositive 6">
            <a:extLst>
              <a:ext uri="{FF2B5EF4-FFF2-40B4-BE49-F238E27FC236}">
                <a16:creationId xmlns:a16="http://schemas.microsoft.com/office/drawing/2014/main" id="{3FF7944D-0AAF-4C47-95F4-74900430A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6B6F2B6F-0E1A-5C44-BCE3-968376619C31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0243" name="Espace réservé de l'image des diapositives 1">
            <a:extLst>
              <a:ext uri="{FF2B5EF4-FFF2-40B4-BE49-F238E27FC236}">
                <a16:creationId xmlns:a16="http://schemas.microsoft.com/office/drawing/2014/main" id="{E232C02B-E552-984C-8EB8-33A1D0879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Espace réservé des notes 2">
            <a:extLst>
              <a:ext uri="{FF2B5EF4-FFF2-40B4-BE49-F238E27FC236}">
                <a16:creationId xmlns:a16="http://schemas.microsoft.com/office/drawing/2014/main" id="{57490418-D682-A347-8AF4-220654BFC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0245" name="Espace réservé du numéro de diapositive 3">
            <a:extLst>
              <a:ext uri="{FF2B5EF4-FFF2-40B4-BE49-F238E27FC236}">
                <a16:creationId xmlns:a16="http://schemas.microsoft.com/office/drawing/2014/main" id="{D1F8A291-4C9A-E447-AFDD-0382504FCCD7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63D2D1C5-BA3B-BD48-BB24-18296967571B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C94E4280-C163-BE4D-8923-83306C15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BE79701-11F6-1F4F-A8FC-6D7F99E83116}" type="datetimeFigureOut">
              <a:rPr lang="fr-FR"/>
              <a:pPr>
                <a:defRPr/>
              </a:pPr>
              <a:t>30/05/2024</a:t>
            </a:fld>
            <a:endParaRPr lang="x-none" dirty="0"/>
          </a:p>
        </p:txBody>
      </p:sp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5D0E2-73F9-0944-B978-778B8CB20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A46B3970-6C33-354D-BDBD-1FF646872BC0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2291" name="Espace réservé de l'image des diapositives 1">
            <a:extLst>
              <a:ext uri="{FF2B5EF4-FFF2-40B4-BE49-F238E27FC236}">
                <a16:creationId xmlns:a16="http://schemas.microsoft.com/office/drawing/2014/main" id="{47E0508F-7AF7-AE44-B6AC-E27120C27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Espace réservé des notes 2">
            <a:extLst>
              <a:ext uri="{FF2B5EF4-FFF2-40B4-BE49-F238E27FC236}">
                <a16:creationId xmlns:a16="http://schemas.microsoft.com/office/drawing/2014/main" id="{12BA9E12-3E71-9A49-B474-2C3C17E8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2293" name="Espace réservé du numéro de diapositive 3">
            <a:extLst>
              <a:ext uri="{FF2B5EF4-FFF2-40B4-BE49-F238E27FC236}">
                <a16:creationId xmlns:a16="http://schemas.microsoft.com/office/drawing/2014/main" id="{2E54266E-2349-D946-AF6F-9EE1B2BD001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02FEF2A-BF4F-EA47-B276-3E1F4B90D793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4BC50F87-0A64-4D4E-A98E-119E05E9C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A1AE8-F8C0-6E4C-B23B-F2CF66F0DDC4}" type="datetimeFigureOut">
              <a:rPr lang="fr-FR"/>
              <a:pPr>
                <a:defRPr/>
              </a:pPr>
              <a:t>30/05/2024</a:t>
            </a:fld>
            <a:endParaRPr lang="x-none" dirty="0"/>
          </a:p>
        </p:txBody>
      </p:sp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F9E8D056-2C8F-7F41-8474-85A55E99B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34768BE2-A6F8-C24A-A82A-4F15ECB2DF0E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339" name="Espace réservé de l'image des diapositives 1">
            <a:extLst>
              <a:ext uri="{FF2B5EF4-FFF2-40B4-BE49-F238E27FC236}">
                <a16:creationId xmlns:a16="http://schemas.microsoft.com/office/drawing/2014/main" id="{58638ECC-A81F-D14A-8FFC-5EF54990D0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Espace réservé des notes 2">
            <a:extLst>
              <a:ext uri="{FF2B5EF4-FFF2-40B4-BE49-F238E27FC236}">
                <a16:creationId xmlns:a16="http://schemas.microsoft.com/office/drawing/2014/main" id="{DDBA986B-79B0-4642-B013-76B66A59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4341" name="Espace réservé du numéro de diapositive 3">
            <a:extLst>
              <a:ext uri="{FF2B5EF4-FFF2-40B4-BE49-F238E27FC236}">
                <a16:creationId xmlns:a16="http://schemas.microsoft.com/office/drawing/2014/main" id="{7AF4E074-7A74-8149-9D3B-5A8FA8D08B8C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839853C-68B1-054E-91BF-A2FC83B50909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3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D8FFF-08FB-2B40-A124-5ED09C5658F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899ED7-D8FB-4846-8873-269D38F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5E2C2D-C30D-914F-A5C6-34C251B71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565" y="42776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00" b="0" i="0">
                <a:latin typeface="Gill Sans MT" panose="020B0502020104020203" pitchFamily="34" charset="77"/>
              </a:defRPr>
            </a:lvl3pPr>
            <a:lvl4pPr>
              <a:defRPr sz="1800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1B5B9-7989-674F-89CD-C6BFCB0E28E1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842C5B-6179-F74B-BA6A-4A64FB499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200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A0966-4B7E-3E45-A8B8-0EF4B26D0F2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35F388-42D0-4F4D-AF18-1F3D2BEBC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5AADB-487A-354E-B05A-FCDA9A81D84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EE0D6C-E254-8C46-845E-3DBF8470B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E873-9EA6-A84A-A455-9D297D27FAB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8FA09E-DB12-9646-801A-5E09CAA50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 userDrawn="1"/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95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fr-FR" sz="3000" b="1" i="0" dirty="0">
                <a:latin typeface="Gill Sans MT" panose="020B0502020104020203" pitchFamily="34" charset="77"/>
              </a:rPr>
              <a:t>Cliquez pour modifier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5814" tIns="35814" rIns="35814" bIns="35814">
            <a:noAutofit/>
          </a:bodyPr>
          <a:lstStyle>
            <a:lvl1pPr marL="450850" indent="-450850" algn="l" defTabSz="932950" rtl="0" eaLnBrk="1" latinLnBrk="0" hangingPunct="1">
              <a:spcBef>
                <a:spcPct val="20000"/>
              </a:spcBef>
              <a:buClr>
                <a:srgbClr val="339933"/>
              </a:buClr>
              <a:buFont typeface="Webdings" panose="05030102010509060703" pitchFamily="18" charset="2"/>
              <a:buChar char="&l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23675" indent="-457200" algn="l" defTabSz="93295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61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6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9137" indent="-233237" algn="l" defTabSz="93295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61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20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85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5036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5">
                  <a:lumMod val="50000"/>
                </a:schemeClr>
              </a:buClr>
            </a:pPr>
            <a:r>
              <a:rPr lang="fr-FR" sz="2200" b="0" i="0" dirty="0">
                <a:latin typeface="Gill Sans MT" panose="020B0502020104020203" pitchFamily="34" charset="77"/>
              </a:rPr>
              <a:t>Cliquez pour modifier les styles du texte du masque</a:t>
            </a:r>
          </a:p>
          <a:p>
            <a:pPr lvl="1" fontAlgn="auto">
              <a:spcAft>
                <a:spcPts val="0"/>
              </a:spcAft>
            </a:pPr>
            <a:r>
              <a:rPr lang="fr-FR" sz="2000" b="0" i="0" dirty="0">
                <a:latin typeface="Gill Sans MT" panose="020B0502020104020203" pitchFamily="34" charset="77"/>
              </a:rPr>
              <a:t>Deuxième niveau</a:t>
            </a:r>
          </a:p>
          <a:p>
            <a:pPr lvl="2" fontAlgn="auto">
              <a:spcAft>
                <a:spcPts val="0"/>
              </a:spcAft>
            </a:pPr>
            <a:r>
              <a:rPr lang="fr-FR" sz="1990" b="0" i="0" dirty="0">
                <a:latin typeface="Gill Sans MT" panose="020B0502020104020203" pitchFamily="34" charset="77"/>
              </a:rPr>
              <a:t>Troisième niveau</a:t>
            </a:r>
          </a:p>
          <a:p>
            <a:pPr lvl="3" fontAlgn="auto">
              <a:spcAft>
                <a:spcPts val="0"/>
              </a:spcAft>
            </a:pPr>
            <a:r>
              <a:rPr lang="fr-FR" sz="1791" b="0" i="0" dirty="0">
                <a:latin typeface="Gill Sans MT" panose="020B0502020104020203" pitchFamily="34" charset="77"/>
              </a:rPr>
              <a:t>Quatrième niveau</a:t>
            </a:r>
          </a:p>
          <a:p>
            <a:pPr lvl="4" fontAlgn="auto">
              <a:spcAft>
                <a:spcPts val="0"/>
              </a:spcAft>
            </a:pPr>
            <a:r>
              <a:rPr lang="fr-FR" sz="1592" b="0" i="0" dirty="0">
                <a:latin typeface="Gill Sans MT" panose="020B0502020104020203" pitchFamily="34" charset="77"/>
              </a:rPr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B58A-F1EA-1846-805D-D66D5727B988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092200A-CA59-B14E-996E-8F01D6E5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F19E2-815D-A244-A276-BE2A201577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8" r:id="rId4"/>
    <p:sldLayoutId id="2147483839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28099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037" indent="-348037" algn="l" defTabSz="928099" rtl="0" eaLnBrk="1" latinLnBrk="0" hangingPunct="1">
        <a:spcBef>
          <a:spcPct val="20000"/>
        </a:spcBef>
        <a:buFont typeface="Arial" pitchFamily="34" charset="0"/>
        <a:buChar char="•"/>
        <a:defRPr sz="3183" kern="1200">
          <a:solidFill>
            <a:schemeClr val="tx1"/>
          </a:solidFill>
          <a:latin typeface="+mn-lt"/>
          <a:ea typeface="+mn-ea"/>
          <a:cs typeface="+mn-cs"/>
        </a:defRPr>
      </a:lvl1pPr>
      <a:lvl2pPr marL="754080" indent="-290031" algn="l" defTabSz="928099" rtl="0" eaLnBrk="1" latinLnBrk="0" hangingPunct="1">
        <a:spcBef>
          <a:spcPct val="20000"/>
        </a:spcBef>
        <a:buFont typeface="Arial" pitchFamily="34" charset="0"/>
        <a:buChar char="–"/>
        <a:defRPr sz="27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23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624172" indent="-232024" algn="l" defTabSz="928099" rtl="0" eaLnBrk="1" latinLnBrk="0" hangingPunct="1">
        <a:spcBef>
          <a:spcPct val="20000"/>
        </a:spcBef>
        <a:buFont typeface="Arial" pitchFamily="34" charset="0"/>
        <a:buChar char="–"/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88221" indent="-232024" algn="l" defTabSz="928099" rtl="0" eaLnBrk="1" latinLnBrk="0" hangingPunct="1">
        <a:spcBef>
          <a:spcPct val="20000"/>
        </a:spcBef>
        <a:buFont typeface="Arial" pitchFamily="34" charset="0"/>
        <a:buChar char="»"/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52271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16320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480369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3944418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6404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2809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92148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5619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32024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84296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24834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71239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XX@fc4i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://www.sonatype.com/nexus-repository-oss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icode.com/blog/artifactory-nexus-proget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riraaymen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1">
            <a:extLst>
              <a:ext uri="{FF2B5EF4-FFF2-40B4-BE49-F238E27FC236}">
                <a16:creationId xmlns:a16="http://schemas.microsoft.com/office/drawing/2014/main" id="{49A8FBC6-A80C-7148-813D-1241ACF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234" y="1898238"/>
            <a:ext cx="8550194" cy="47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208" rIns="0" bIns="0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u="sng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r>
              <a:rPr lang="fr-FR" altLang="fr-FR" sz="2601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fr-FR" sz="2601" b="1" dirty="0" smtClean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 smtClean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dirty="0">
                <a:ea typeface="Calibri" panose="020F0502020204030204" pitchFamily="34" charset="0"/>
              </a:rPr>
              <a:t>Intégration continue avec </a:t>
            </a:r>
            <a:r>
              <a:rPr lang="fr-FR" altLang="fr-FR" sz="2601" b="1" dirty="0" err="1">
                <a:ea typeface="Calibri" panose="020F0502020204030204" pitchFamily="34" charset="0"/>
              </a:rPr>
              <a:t>Maven</a:t>
            </a:r>
            <a:r>
              <a:rPr lang="fr-FR" altLang="fr-FR" sz="2601" b="1" dirty="0">
                <a:ea typeface="Calibri" panose="020F0502020204030204" pitchFamily="34" charset="0"/>
              </a:rPr>
              <a:t>, Nexus,  Jenkins et </a:t>
            </a:r>
            <a:r>
              <a:rPr lang="fr-FR" altLang="fr-FR" sz="2601" b="1" dirty="0" err="1">
                <a:ea typeface="Calibri" panose="020F0502020204030204" pitchFamily="34" charset="0"/>
              </a:rPr>
              <a:t>SonarQube</a:t>
            </a: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sz="3600" b="1" kern="0" spc="-80" dirty="0" smtClean="0">
              <a:solidFill>
                <a:srgbClr val="003366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altLang="fr-FR" sz="3344" b="1" dirty="0" smtClean="0">
              <a:solidFill>
                <a:srgbClr val="32547B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66BCC-1D7C-D14B-BD06-09E0F45366B4}"/>
              </a:ext>
            </a:extLst>
          </p:cNvPr>
          <p:cNvSpPr/>
          <p:nvPr/>
        </p:nvSpPr>
        <p:spPr>
          <a:xfrm>
            <a:off x="2444415" y="5272515"/>
            <a:ext cx="5533832" cy="1259977"/>
          </a:xfrm>
          <a:prstGeom prst="rect">
            <a:avLst/>
          </a:prstGeom>
        </p:spPr>
        <p:txBody>
          <a:bodyPr wrap="square" lIns="92790" tIns="46395" rIns="92790" bIns="46395">
            <a:spAutoFit/>
          </a:bodyPr>
          <a:lstStyle/>
          <a:p>
            <a:pPr algn="ctr"/>
            <a:r>
              <a:rPr lang="fr-FR" sz="2000" b="1" dirty="0">
                <a:latin typeface="Gill Sans MT" panose="020B0502020104020203" pitchFamily="34" charset="0"/>
              </a:rPr>
              <a:t>Formateur</a:t>
            </a:r>
          </a:p>
          <a:p>
            <a:pPr algn="ctr"/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err="1" smtClean="0">
                <a:latin typeface="Gill Sans MT" panose="020B0502020104020203" pitchFamily="34" charset="0"/>
              </a:rPr>
              <a:t>Aymen</a:t>
            </a:r>
            <a:r>
              <a:rPr lang="fr-FR" sz="1393" b="1" dirty="0" smtClean="0">
                <a:latin typeface="Gill Sans MT" panose="020B0502020104020203" pitchFamily="34" charset="0"/>
              </a:rPr>
              <a:t>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Drira</a:t>
            </a:r>
            <a:endParaRPr lang="fr-FR" sz="1393" b="1" dirty="0" smtClean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smtClean="0">
                <a:latin typeface="Gill Sans MT" panose="020B0502020104020203" pitchFamily="34" charset="0"/>
              </a:rPr>
              <a:t>Consultant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DevOps</a:t>
            </a:r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dirty="0" smtClean="0">
                <a:latin typeface="Gill Sans MT" panose="020B0502020104020203" pitchFamily="34" charset="0"/>
                <a:hlinkClick r:id="rId3"/>
              </a:rPr>
              <a:t>driraaymen@gmail.com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363432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nt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65" dirty="0">
                <a:latin typeface="Calibri"/>
                <a:cs typeface="Calibri"/>
              </a:rPr>
              <a:t>I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0419"/>
            <a:ext cx="8705061" cy="129238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64644" indent="-253445">
              <a:spcBef>
                <a:spcPts val="93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dirty="0">
                <a:solidFill>
                  <a:srgbClr val="504949"/>
                </a:solidFill>
                <a:latin typeface="Calibri"/>
                <a:cs typeface="Calibri"/>
              </a:rPr>
              <a:t>Intégration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624" b="1" spc="19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(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CI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624" b="1" spc="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Integration)</a:t>
            </a:r>
            <a:endParaRPr sz="1624">
              <a:latin typeface="Calibri"/>
              <a:cs typeface="Calibri"/>
            </a:endParaRPr>
          </a:p>
          <a:p>
            <a:pPr marL="635381" lvl="1" indent="-254034">
              <a:spcBef>
                <a:spcPts val="34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d’intégrer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d'autres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développeurs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plus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souvent,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l’intégration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 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vérifier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l'étape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construction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(build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-5" dirty="0">
                <a:latin typeface="Calibri"/>
                <a:cs typeface="Calibri"/>
              </a:rPr>
              <a:t> 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courante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consiste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à</a:t>
            </a:r>
            <a:r>
              <a:rPr sz="1299" spc="-5" dirty="0">
                <a:latin typeface="Calibri"/>
                <a:cs typeface="Calibri"/>
              </a:rPr>
              <a:t> vérifier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également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 </a:t>
            </a:r>
            <a:r>
              <a:rPr sz="1299" dirty="0">
                <a:latin typeface="Calibri"/>
                <a:cs typeface="Calibri"/>
              </a:rPr>
              <a:t>les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unitaires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(Unit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19" dirty="0">
                <a:latin typeface="Calibri"/>
                <a:cs typeface="Calibri"/>
              </a:rPr>
              <a:t>Testing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sont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L'objectif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construire</a:t>
            </a:r>
            <a:r>
              <a:rPr sz="1299" dirty="0">
                <a:latin typeface="Calibri"/>
                <a:cs typeface="Calibri"/>
              </a:rPr>
              <a:t> un </a:t>
            </a:r>
            <a:r>
              <a:rPr sz="1299" b="1" spc="-5" dirty="0">
                <a:latin typeface="Calibri"/>
                <a:cs typeface="Calibri"/>
              </a:rPr>
              <a:t>package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sera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déployé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 </a:t>
            </a:r>
            <a:r>
              <a:rPr sz="1299" spc="-5" dirty="0">
                <a:latin typeface="Calibri"/>
                <a:cs typeface="Calibri"/>
              </a:rPr>
              <a:t>suite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539" y="3212543"/>
            <a:ext cx="4105153" cy="1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00713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Installation-</a:t>
            </a:r>
            <a:r>
              <a:rPr sz="2924" spc="-60" dirty="0"/>
              <a:t> </a:t>
            </a:r>
            <a:r>
              <a:rPr sz="2924" spc="-70" dirty="0"/>
              <a:t>Prérequis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95945" y="1530160"/>
            <a:ext cx="3000708" cy="386588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JRE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OpenJDK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SGBD</a:t>
            </a:r>
            <a:r>
              <a:rPr sz="143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666619" lvl="2" indent="-357181">
              <a:spcBef>
                <a:spcPts val="1165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MySQL</a:t>
            </a:r>
            <a:r>
              <a:rPr sz="129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5.6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11G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PostgreSQL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Microsoft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11.0</a:t>
            </a:r>
            <a:endParaRPr sz="1299">
              <a:latin typeface="Calibri"/>
              <a:cs typeface="Calibri"/>
            </a:endParaRPr>
          </a:p>
          <a:p>
            <a:pPr marL="516321" lvl="1" indent="-357181">
              <a:spcBef>
                <a:spcPts val="118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2GO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Navigateur</a:t>
            </a:r>
            <a:r>
              <a:rPr sz="143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récent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JavaScript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activé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101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1147437" y="1556976"/>
            <a:ext cx="3997408" cy="2093663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367790" indent="-356591">
              <a:spcBef>
                <a:spcPts val="10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endParaRPr sz="2274" dirty="0">
              <a:latin typeface="Calibri"/>
              <a:cs typeface="Calibri"/>
            </a:endParaRPr>
          </a:p>
          <a:p>
            <a:pPr marL="516321" lvl="1" indent="-357181">
              <a:spcBef>
                <a:spcPts val="132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19" dirty="0">
                <a:solidFill>
                  <a:srgbClr val="3F3F3F"/>
                </a:solidFill>
                <a:latin typeface="Calibri"/>
                <a:cs typeface="Calibri"/>
              </a:rPr>
              <a:t>Taille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Densité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commentaires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28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29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couverture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Respect</a:t>
            </a:r>
            <a:r>
              <a:rPr sz="129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conventions</a:t>
            </a:r>
            <a:r>
              <a:rPr sz="129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 nommage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codage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2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Détection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bogues</a:t>
            </a:r>
            <a:endParaRPr sz="1299" dirty="0">
              <a:latin typeface="Calibri"/>
              <a:cs typeface="Calibri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71" y="3883062"/>
            <a:ext cx="9295299" cy="2093599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5809892" y="2064058"/>
            <a:ext cx="3293058" cy="1400256"/>
          </a:xfrm>
          <a:prstGeom prst="rect">
            <a:avLst/>
          </a:prstGeom>
        </p:spPr>
        <p:txBody>
          <a:bodyPr vert="horz" wrap="square" lIns="0" tIns="91949" rIns="0" bIns="0" rtlCol="0">
            <a:spAutoFit/>
          </a:bodyPr>
          <a:lstStyle/>
          <a:p>
            <a:pPr marL="367790" indent="-356591">
              <a:spcBef>
                <a:spcPts val="724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</a:t>
            </a:r>
            <a:r>
              <a:rPr sz="1299" spc="-5" dirty="0">
                <a:latin typeface="Calibri"/>
                <a:cs typeface="Calibri"/>
              </a:rPr>
              <a:t> de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</a:t>
            </a:r>
            <a:r>
              <a:rPr sz="1299" dirty="0">
                <a:latin typeface="Calibri"/>
                <a:cs typeface="Calibri"/>
              </a:rPr>
              <a:t>mort</a:t>
            </a: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dupliqué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2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Complexité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9" dirty="0">
                <a:latin typeface="Calibri"/>
                <a:cs typeface="Calibri"/>
              </a:rPr>
              <a:t>Score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maintenabilité,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fiabilité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sécurité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14" dirty="0">
                <a:latin typeface="Calibri"/>
                <a:cs typeface="Calibri"/>
              </a:rPr>
              <a:t>Dette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technique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1099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Fonctionnalités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7363"/>
            <a:ext cx="4946365" cy="126651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niveau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projet,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fichier,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classe,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méthode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Historique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analyses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Résultat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accessible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via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Annotation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39" y="2686315"/>
            <a:ext cx="8241426" cy="3587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268624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76965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sonarQube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91" y="1820583"/>
            <a:ext cx="9234472" cy="3434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15926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5480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4" y="1858777"/>
            <a:ext cx="9265594" cy="4117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388552"/>
            <a:ext cx="2548038" cy="607429"/>
          </a:xfrm>
          <a:prstGeom prst="rect">
            <a:avLst/>
          </a:prstGeom>
        </p:spPr>
        <p:txBody>
          <a:bodyPr vert="horz" wrap="square" lIns="0" tIns="92538" rIns="0" bIns="0" rtlCol="0">
            <a:spAutoFit/>
          </a:bodyPr>
          <a:lstStyle/>
          <a:p>
            <a:pPr marL="367790" indent="-356591">
              <a:spcBef>
                <a:spcPts val="72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Centre</a:t>
            </a:r>
            <a:r>
              <a:rPr sz="1299" b="1" spc="-5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mises</a:t>
            </a:r>
            <a:r>
              <a:rPr sz="129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jour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945" y="3603927"/>
            <a:ext cx="156371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367790" indent="-356591">
              <a:spcBef>
                <a:spcPts val="9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299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388" y="1771072"/>
            <a:ext cx="6071438" cy="19691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21" y="3963693"/>
            <a:ext cx="7903338" cy="19931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413" y="1838973"/>
            <a:ext cx="6631619" cy="4276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1149" y="1786632"/>
            <a:ext cx="6944244" cy="43668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9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87123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386420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suppression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4" y="1841802"/>
            <a:ext cx="9319347" cy="3730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251326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d’une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79" y="1745609"/>
            <a:ext cx="8198989" cy="42494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6378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8"/>
            <a:ext cx="8754571" cy="1809043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Livraison</a:t>
            </a:r>
            <a:r>
              <a:rPr sz="1439" b="1" spc="-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9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Delivery)</a:t>
            </a:r>
            <a:endParaRPr sz="1439">
              <a:latin typeface="Calibri"/>
              <a:cs typeface="Calibri"/>
            </a:endParaRPr>
          </a:p>
          <a:p>
            <a:pPr marL="635381" lvl="1" indent="-254034">
              <a:spcBef>
                <a:spcPts val="343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14" dirty="0">
                <a:latin typeface="Calibri"/>
                <a:cs typeface="Calibri"/>
              </a:rPr>
              <a:t>C’est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extension 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l'intégration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continue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lnSpc>
                <a:spcPts val="1480"/>
              </a:lnSpc>
              <a:spcBef>
                <a:spcPts val="487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23" dirty="0">
                <a:latin typeface="Calibri"/>
                <a:cs typeface="Calibri"/>
              </a:rPr>
              <a:t>L’objectif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14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CD</a:t>
            </a:r>
            <a:r>
              <a:rPr sz="1299" spc="17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prendre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16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été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créé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tester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son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</a:t>
            </a:r>
            <a:endParaRPr sz="1299">
              <a:latin typeface="Calibri"/>
              <a:cs typeface="Calibri"/>
            </a:endParaRPr>
          </a:p>
          <a:p>
            <a:pPr marL="635381">
              <a:lnSpc>
                <a:spcPts val="1480"/>
              </a:lnSpc>
            </a:pPr>
            <a:r>
              <a:rPr sz="1299" b="1" spc="-5" dirty="0">
                <a:latin typeface="Calibri"/>
                <a:cs typeface="Calibri"/>
              </a:rPr>
              <a:t>environnement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de test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(REVIEW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9" dirty="0">
                <a:latin typeface="Calibri"/>
                <a:cs typeface="Calibri"/>
              </a:rPr>
              <a:t>et </a:t>
            </a:r>
            <a:r>
              <a:rPr sz="1299" b="1" spc="-14" dirty="0">
                <a:latin typeface="Calibri"/>
                <a:cs typeface="Calibri"/>
              </a:rPr>
              <a:t>STAGING)</a:t>
            </a:r>
            <a:endParaRPr sz="1299">
              <a:latin typeface="Calibri"/>
              <a:cs typeface="Calibri"/>
            </a:endParaRPr>
          </a:p>
          <a:p>
            <a:pPr marL="635381" marR="5894" lvl="1" indent="-253445">
              <a:lnSpc>
                <a:spcPts val="1411"/>
              </a:lnSpc>
              <a:spcBef>
                <a:spcPts val="65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dirty="0">
                <a:latin typeface="Calibri"/>
                <a:cs typeface="Calibri"/>
              </a:rPr>
              <a:t>En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ajoutant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cette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étape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pré-production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5" dirty="0">
                <a:latin typeface="Calibri"/>
                <a:cs typeface="Calibri"/>
              </a:rPr>
              <a:t>en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exécutant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certains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tests,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cela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nous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d'exécuter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différents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types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-5" dirty="0">
                <a:latin typeface="Calibri"/>
                <a:cs typeface="Calibri"/>
              </a:rPr>
              <a:t> qui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nécessitent</a:t>
            </a:r>
            <a:r>
              <a:rPr sz="1299" dirty="0">
                <a:latin typeface="Calibri"/>
                <a:cs typeface="Calibri"/>
              </a:rPr>
              <a:t> la</a:t>
            </a:r>
            <a:r>
              <a:rPr sz="1299" spc="-5" dirty="0">
                <a:latin typeface="Calibri"/>
                <a:cs typeface="Calibri"/>
              </a:rPr>
              <a:t> réponse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dirty="0">
                <a:latin typeface="Calibri"/>
                <a:cs typeface="Calibri"/>
              </a:rPr>
              <a:t> du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système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(généralement</a:t>
            </a:r>
            <a:r>
              <a:rPr sz="1299" spc="-5" dirty="0">
                <a:latin typeface="Calibri"/>
                <a:cs typeface="Calibri"/>
              </a:rPr>
              <a:t> appelé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d'acceptation)</a:t>
            </a:r>
            <a:endParaRPr sz="129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64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32" dirty="0">
                <a:latin typeface="Calibri"/>
                <a:cs typeface="Calibri"/>
              </a:rPr>
              <a:t>L’étape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en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production</a:t>
            </a:r>
            <a:r>
              <a:rPr sz="1299" spc="125" dirty="0">
                <a:latin typeface="Calibri"/>
                <a:cs typeface="Calibri"/>
              </a:rPr>
              <a:t> </a:t>
            </a:r>
            <a:r>
              <a:rPr sz="1299" spc="-23" dirty="0">
                <a:latin typeface="Calibri"/>
                <a:cs typeface="Calibri"/>
              </a:rPr>
              <a:t>(STAGE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DEPLOY)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manuellement</a:t>
            </a:r>
            <a:r>
              <a:rPr sz="1299" b="1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seulement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passé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</a:t>
            </a:r>
            <a:r>
              <a:rPr sz="1299" spc="-9" dirty="0">
                <a:latin typeface="Calibri"/>
                <a:cs typeface="Calibri"/>
              </a:rPr>
              <a:t> toutes</a:t>
            </a:r>
            <a:r>
              <a:rPr sz="1299" dirty="0">
                <a:latin typeface="Calibri"/>
                <a:cs typeface="Calibri"/>
              </a:rPr>
              <a:t> 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036" y="3443123"/>
            <a:ext cx="5528234" cy="2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8073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11" y="3382295"/>
            <a:ext cx="5884712" cy="22095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609537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20" y="3192738"/>
            <a:ext cx="8405519" cy="2783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7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pPr algn="ctr"/>
            <a:r>
              <a:rPr lang="fr-FR" sz="3200" b="1" spc="37" dirty="0" smtClean="0">
                <a:latin typeface="Trebuchet MS"/>
                <a:cs typeface="Trebuchet MS"/>
              </a:rPr>
              <a:t>Gestion</a:t>
            </a:r>
            <a:r>
              <a:rPr lang="fr-FR" sz="3200" b="1" spc="-60" dirty="0" smtClean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des</a:t>
            </a:r>
            <a:r>
              <a:rPr lang="fr-FR" sz="3200" b="1" spc="-70" dirty="0">
                <a:latin typeface="Trebuchet MS"/>
                <a:cs typeface="Trebuchet MS"/>
              </a:rPr>
              <a:t> </a:t>
            </a:r>
            <a:r>
              <a:rPr lang="fr-FR" sz="3200" b="1" spc="-28" dirty="0">
                <a:latin typeface="Trebuchet MS"/>
                <a:cs typeface="Trebuchet MS"/>
              </a:rPr>
              <a:t>releases</a:t>
            </a:r>
            <a:r>
              <a:rPr lang="fr-FR" sz="3200" b="1" spc="-42" dirty="0">
                <a:latin typeface="Trebuchet MS"/>
                <a:cs typeface="Trebuchet MS"/>
              </a:rPr>
              <a:t> </a:t>
            </a:r>
            <a:r>
              <a:rPr lang="fr-FR" sz="3200" b="1" spc="-60" dirty="0">
                <a:latin typeface="Trebuchet MS"/>
                <a:cs typeface="Trebuchet MS"/>
              </a:rPr>
              <a:t>avec</a:t>
            </a:r>
            <a:r>
              <a:rPr lang="fr-FR" sz="3200" b="1" spc="-74" dirty="0">
                <a:latin typeface="Trebuchet MS"/>
                <a:cs typeface="Trebuchet MS"/>
              </a:rPr>
              <a:t> </a:t>
            </a:r>
            <a:r>
              <a:rPr lang="fr-FR" sz="3200" b="1" spc="19" dirty="0" err="1">
                <a:latin typeface="Trebuchet MS"/>
                <a:cs typeface="Trebuchet MS"/>
              </a:rPr>
              <a:t>Maven</a:t>
            </a:r>
            <a:r>
              <a:rPr lang="fr-FR" sz="3200" b="1" spc="-84" dirty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et</a:t>
            </a:r>
            <a:r>
              <a:rPr lang="fr-FR" sz="3200" b="1" spc="-37" dirty="0">
                <a:latin typeface="Trebuchet MS"/>
                <a:cs typeface="Trebuchet MS"/>
              </a:rPr>
              <a:t> </a:t>
            </a:r>
            <a:r>
              <a:rPr lang="fr-FR" sz="3200" b="1" spc="60" dirty="0">
                <a:latin typeface="Trebuchet MS"/>
                <a:cs typeface="Trebuchet MS"/>
              </a:rPr>
              <a:t>Nexus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50872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116" dirty="0"/>
              <a:t>R</a:t>
            </a:r>
            <a:r>
              <a:rPr sz="2599" spc="-46" dirty="0"/>
              <a:t>e</a:t>
            </a:r>
            <a:r>
              <a:rPr sz="2599" spc="-65" dirty="0"/>
              <a:t>p</a:t>
            </a:r>
            <a:r>
              <a:rPr sz="2599" spc="-46" dirty="0"/>
              <a:t>o</a:t>
            </a:r>
            <a:r>
              <a:rPr sz="2599" spc="-56" dirty="0"/>
              <a:t>s</a:t>
            </a:r>
            <a:r>
              <a:rPr sz="2599" spc="-79" dirty="0"/>
              <a:t>i</a:t>
            </a:r>
            <a:r>
              <a:rPr sz="2599" spc="-70" dirty="0"/>
              <a:t>t</a:t>
            </a:r>
            <a:r>
              <a:rPr sz="2599" spc="-74" dirty="0"/>
              <a:t>o</a:t>
            </a:r>
            <a:r>
              <a:rPr sz="2599" spc="-23" dirty="0"/>
              <a:t>r</a:t>
            </a:r>
            <a:r>
              <a:rPr sz="2599" spc="-28" dirty="0"/>
              <a:t>y</a:t>
            </a:r>
            <a:r>
              <a:rPr sz="2599" spc="-70" dirty="0"/>
              <a:t> </a:t>
            </a:r>
            <a:r>
              <a:rPr sz="2599" spc="-65" dirty="0"/>
              <a:t>M</a:t>
            </a:r>
            <a:r>
              <a:rPr sz="2599" spc="-74" dirty="0"/>
              <a:t>a</a:t>
            </a:r>
            <a:r>
              <a:rPr sz="2599" spc="-65" dirty="0"/>
              <a:t>n</a:t>
            </a:r>
            <a:r>
              <a:rPr sz="2599" spc="-51" dirty="0"/>
              <a:t>a</a:t>
            </a:r>
            <a:r>
              <a:rPr sz="2599" spc="-84" dirty="0"/>
              <a:t>g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63740" y="1456515"/>
            <a:ext cx="206412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  <a:tab pos="1148754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	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773" y="1456515"/>
            <a:ext cx="234645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  <a:tabLst>
                <a:tab pos="1021442" algn="l"/>
                <a:tab pos="1605544" algn="l"/>
                <a:tab pos="2115971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er	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SS	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	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40" y="1704089"/>
            <a:ext cx="4642817" cy="3445197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4715" algn="just">
              <a:lnSpc>
                <a:spcPct val="1002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gestionnaire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dépôts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d'objets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conçu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optimiser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téléchargement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objets binaires utilisés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 dans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cadre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 marL="367790" marR="5894" indent="-356591">
              <a:lnSpc>
                <a:spcPct val="100499"/>
              </a:lnSpc>
              <a:spcBef>
                <a:spcPts val="9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centralise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gestion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artéfacts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générés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l'organisation.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1578">
              <a:latin typeface="Calibri"/>
              <a:cs typeface="Calibri"/>
            </a:endParaRPr>
          </a:p>
          <a:p>
            <a:pPr marL="367790" indent="-356591">
              <a:spcBef>
                <a:spcPts val="100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dernière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version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3.37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624" spc="-32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https://github.com/sonatype/nexus-public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http://www.sonatype.com/nexus-repository-oss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61" y="1444301"/>
            <a:ext cx="5071320" cy="3922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92702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46" dirty="0"/>
              <a:t>e</a:t>
            </a:r>
            <a:r>
              <a:rPr sz="2599" spc="-19" dirty="0"/>
              <a:t>t</a:t>
            </a:r>
            <a:r>
              <a:rPr sz="2599" spc="-93" dirty="0"/>
              <a:t> </a:t>
            </a:r>
            <a:r>
              <a:rPr sz="2599" spc="-65" dirty="0"/>
              <a:t>D</a:t>
            </a:r>
            <a:r>
              <a:rPr sz="2599" spc="-74" dirty="0"/>
              <a:t>e</a:t>
            </a:r>
            <a:r>
              <a:rPr sz="2599" spc="-84" dirty="0"/>
              <a:t>v</a:t>
            </a:r>
            <a:r>
              <a:rPr sz="2599" spc="-74" dirty="0"/>
              <a:t>o</a:t>
            </a:r>
            <a:r>
              <a:rPr sz="2599" spc="-65" dirty="0"/>
              <a:t>p</a:t>
            </a:r>
            <a:r>
              <a:rPr sz="2599" spc="-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976273" y="1394556"/>
            <a:ext cx="8408585" cy="1457339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cycle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serveur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continue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(Jenkins)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marR="4715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«Stages»</a:t>
            </a:r>
            <a:r>
              <a:rPr sz="1624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«Steps»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deviennent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exécutables,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automatiques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manuelles,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fournit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solution 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bout.</a:t>
            </a:r>
            <a:endParaRPr sz="1624">
              <a:latin typeface="Calibri"/>
              <a:cs typeface="Calibri"/>
            </a:endParaRPr>
          </a:p>
          <a:p>
            <a:pPr marL="367790" marR="887058" indent="-356591">
              <a:lnSpc>
                <a:spcPct val="100600"/>
              </a:lnSpc>
              <a:spcBef>
                <a:spcPts val="4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Nexus,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gestionnaire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repository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populaire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monde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120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000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installations,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essentiel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plupart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11" y="3082401"/>
            <a:ext cx="8621952" cy="25505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7" y="875230"/>
            <a:ext cx="664348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42" dirty="0"/>
              <a:t>Du</a:t>
            </a:r>
            <a:r>
              <a:rPr sz="2599" spc="-97" dirty="0"/>
              <a:t> </a:t>
            </a:r>
            <a:r>
              <a:rPr sz="2599" spc="-56" dirty="0"/>
              <a:t>développement</a:t>
            </a:r>
            <a:r>
              <a:rPr sz="2599" spc="-46" dirty="0"/>
              <a:t> au</a:t>
            </a:r>
            <a:r>
              <a:rPr sz="2599" spc="-74" dirty="0"/>
              <a:t> </a:t>
            </a:r>
            <a:r>
              <a:rPr sz="2599" spc="-51" dirty="0"/>
              <a:t>pipeline</a:t>
            </a:r>
            <a:r>
              <a:rPr sz="2599" spc="-84" dirty="0"/>
              <a:t> </a:t>
            </a:r>
            <a:r>
              <a:rPr sz="2599" spc="-65" dirty="0"/>
              <a:t>d'intégration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53" y="2120477"/>
            <a:ext cx="8561126" cy="3638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273" y="1456515"/>
            <a:ext cx="7974776" cy="5117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marR="4715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développeurs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stocker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gérer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fichiers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artefacts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d'approvisionnement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logicielle.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4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855020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r>
              <a:rPr sz="2599" spc="-51" dirty="0"/>
              <a:t> </a:t>
            </a:r>
            <a:r>
              <a:rPr sz="2599" spc="-84" dirty="0"/>
              <a:t>v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14" dirty="0"/>
              <a:t>o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877" y="1550395"/>
            <a:ext cx="6968291" cy="47134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6966" y="1312252"/>
            <a:ext cx="603501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https://fr.sonatype.com/products/repository-oss-vs-pro-features?hsLang=en-us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117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838" y="1884332"/>
            <a:ext cx="10026650" cy="3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530183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Prise</a:t>
            </a:r>
            <a:r>
              <a:rPr sz="2599" spc="-84" dirty="0"/>
              <a:t> </a:t>
            </a:r>
            <a:r>
              <a:rPr sz="2599" spc="-28" dirty="0"/>
              <a:t>en</a:t>
            </a:r>
            <a:r>
              <a:rPr sz="2599" spc="-97" dirty="0"/>
              <a:t> </a:t>
            </a:r>
            <a:r>
              <a:rPr sz="2599" spc="-51" dirty="0"/>
              <a:t>charge</a:t>
            </a:r>
            <a:r>
              <a:rPr sz="2599" spc="-79" dirty="0"/>
              <a:t> </a:t>
            </a:r>
            <a:r>
              <a:rPr sz="2599" spc="-37" dirty="0"/>
              <a:t>de</a:t>
            </a:r>
            <a:r>
              <a:rPr sz="2599" spc="-56" dirty="0"/>
              <a:t> tous</a:t>
            </a:r>
            <a:r>
              <a:rPr sz="2599" spc="-93" dirty="0"/>
              <a:t> </a:t>
            </a:r>
            <a:r>
              <a:rPr sz="2599" spc="-46" dirty="0"/>
              <a:t>les</a:t>
            </a:r>
            <a:r>
              <a:rPr sz="2599" spc="-60" dirty="0"/>
              <a:t> </a:t>
            </a:r>
            <a:r>
              <a:rPr sz="2599" spc="-56" dirty="0"/>
              <a:t>outils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53" y="1368316"/>
            <a:ext cx="8597787" cy="2714886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227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charge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universelle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227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logicielle</a:t>
            </a:r>
            <a:endParaRPr sz="2274">
              <a:latin typeface="Calibri"/>
              <a:cs typeface="Calibri"/>
            </a:endParaRPr>
          </a:p>
          <a:p>
            <a:pPr marL="516321" marR="4715" lvl="1" indent="-35659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Stockez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distribuez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Maven/Java,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npm,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NuGet,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Helm,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Docker,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P2,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6" dirty="0">
                <a:solidFill>
                  <a:srgbClr val="3F3F3F"/>
                </a:solidFill>
                <a:latin typeface="Calibri"/>
                <a:cs typeface="Calibri"/>
              </a:rPr>
              <a:t>APT,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GO,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Conan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encore.</a:t>
            </a:r>
            <a:endParaRPr sz="1624">
              <a:latin typeface="Calibri"/>
              <a:cs typeface="Calibri"/>
            </a:endParaRPr>
          </a:p>
          <a:p>
            <a:pPr marL="516321" marR="650705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depuis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jusqu'à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assemblages,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finis.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charge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l'écosystème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Virtual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(JVM), notamment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Gradle,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Ant,</a:t>
            </a:r>
            <a:endParaRPr sz="1624">
              <a:latin typeface="Calibri"/>
              <a:cs typeface="Calibri"/>
            </a:endParaRPr>
          </a:p>
          <a:p>
            <a:pPr marL="516321"/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Ivy.</a:t>
            </a:r>
            <a:endParaRPr sz="1624">
              <a:latin typeface="Calibri"/>
              <a:cs typeface="Calibri"/>
            </a:endParaRPr>
          </a:p>
          <a:p>
            <a:pPr marL="516321" marR="363664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Compatible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populaires tels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qu'Eclipse,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IntelliJ,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Hudson,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Puppet,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Chef,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067" y="4045740"/>
            <a:ext cx="3897207" cy="17569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616738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74" dirty="0"/>
              <a:t>om</a:t>
            </a:r>
            <a:r>
              <a:rPr sz="2599" spc="-42" dirty="0"/>
              <a:t>p</a:t>
            </a:r>
            <a:r>
              <a:rPr sz="2599" spc="-74" dirty="0"/>
              <a:t>a</a:t>
            </a:r>
            <a:r>
              <a:rPr sz="2599" spc="-102" dirty="0"/>
              <a:t>ra</a:t>
            </a:r>
            <a:r>
              <a:rPr sz="2599" spc="-42" dirty="0"/>
              <a:t>t</a:t>
            </a:r>
            <a:r>
              <a:rPr sz="2599" spc="-79" dirty="0"/>
              <a:t>i</a:t>
            </a:r>
            <a:r>
              <a:rPr sz="2599" spc="-19" dirty="0"/>
              <a:t>f</a:t>
            </a:r>
            <a:r>
              <a:rPr sz="2599" spc="-37" dirty="0"/>
              <a:t> </a:t>
            </a:r>
            <a:r>
              <a:rPr sz="2599" spc="-74" dirty="0"/>
              <a:t>A</a:t>
            </a:r>
            <a:r>
              <a:rPr sz="2599" spc="-51" dirty="0"/>
              <a:t>r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121" dirty="0"/>
              <a:t>f</a:t>
            </a:r>
            <a:r>
              <a:rPr sz="2599" spc="-74" dirty="0"/>
              <a:t>a</a:t>
            </a:r>
            <a:r>
              <a:rPr sz="2599" spc="-32" dirty="0"/>
              <a:t>c</a:t>
            </a:r>
            <a:r>
              <a:rPr sz="2599" spc="-97" dirty="0"/>
              <a:t>t</a:t>
            </a:r>
            <a:r>
              <a:rPr sz="2599" spc="-46" dirty="0"/>
              <a:t>o</a:t>
            </a:r>
            <a:r>
              <a:rPr sz="2599" spc="-51" dirty="0"/>
              <a:t>r</a:t>
            </a:r>
            <a:r>
              <a:rPr sz="2599" spc="-269" dirty="0"/>
              <a:t>y</a:t>
            </a:r>
            <a:r>
              <a:rPr sz="2599" spc="-14" dirty="0"/>
              <a:t>,</a:t>
            </a:r>
            <a:r>
              <a:rPr sz="2599" spc="-56" dirty="0"/>
              <a:t> </a:t>
            </a:r>
            <a:r>
              <a:rPr sz="2599" spc="-70" dirty="0"/>
              <a:t>N</a:t>
            </a:r>
            <a:r>
              <a:rPr sz="2599" spc="-102" dirty="0"/>
              <a:t>e</a:t>
            </a:r>
            <a:r>
              <a:rPr sz="2599" spc="-88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74" dirty="0"/>
              <a:t>e</a:t>
            </a:r>
            <a:r>
              <a:rPr sz="2599" spc="-19" dirty="0"/>
              <a:t>t</a:t>
            </a:r>
            <a:r>
              <a:rPr sz="2599" spc="-65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74" dirty="0"/>
              <a:t>o</a:t>
            </a:r>
            <a:r>
              <a:rPr sz="2599" spc="-51" dirty="0"/>
              <a:t>G</a:t>
            </a:r>
            <a:r>
              <a:rPr sz="2599" spc="-46" dirty="0"/>
              <a:t>e</a:t>
            </a:r>
            <a:r>
              <a:rPr sz="2599" spc="-19" dirty="0"/>
              <a:t>t</a:t>
            </a:r>
            <a:endParaRPr sz="2599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786" y="1398327"/>
          <a:ext cx="4593304" cy="4779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40">
                <a:tc gridSpan="2">
                  <a:txBody>
                    <a:bodyPr/>
                    <a:lstStyle/>
                    <a:p>
                      <a:pPr marL="17005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Artifactory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Nexus</a:t>
                      </a:r>
                      <a:r>
                        <a:rPr sz="11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ProGet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GitLFS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Apt</a:t>
                      </a:r>
                      <a:r>
                        <a:rPr sz="11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(Debian)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CPAN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-15" dirty="0">
                          <a:latin typeface="Calibri"/>
                          <a:cs typeface="Calibri"/>
                        </a:rPr>
                        <a:t>ELPA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Helm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Eclipse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P2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Chef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CocoaPods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Gradle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Ivy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Opkg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PHP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Composer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Puppet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SBT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Vagrant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Romp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VSIX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Upack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Conda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APK</a:t>
                      </a:r>
                      <a:r>
                        <a:rPr sz="11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(Alpine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Linux)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Android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MSBuild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739" y="1619709"/>
            <a:ext cx="3958034" cy="1414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4453" y="3086150"/>
            <a:ext cx="4640459" cy="21010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www.eficode.com/blog/artifactory-nexus-proget</a:t>
            </a:r>
            <a:endParaRPr sz="1439">
              <a:latin typeface="Calibri"/>
              <a:cs typeface="Calibri"/>
            </a:endParaRPr>
          </a:p>
          <a:p>
            <a:pPr marL="243425" indent="-232226">
              <a:spcBef>
                <a:spcPts val="1165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X=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commercial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C=</a:t>
            </a:r>
            <a:r>
              <a:rPr sz="1299" spc="-60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community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9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U=</a:t>
            </a:r>
            <a:r>
              <a:rPr sz="1299" spc="-46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Non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officiel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“()”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dans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la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dernière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révision</a:t>
            </a:r>
            <a:endParaRPr sz="1299">
              <a:latin typeface="Arial MT"/>
              <a:cs typeface="Arial MT"/>
            </a:endParaRPr>
          </a:p>
          <a:p>
            <a:pPr marL="243425" marR="350697" indent="-232226">
              <a:lnSpc>
                <a:spcPts val="2348"/>
              </a:lnSpc>
              <a:spcBef>
                <a:spcPts val="8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“{}”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 de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manière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non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officielle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via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d'autres </a:t>
            </a:r>
            <a:r>
              <a:rPr sz="1299" spc="-348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types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de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repository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2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626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8751035" cy="118823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Déploiement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 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Deployment)</a:t>
            </a:r>
            <a:endParaRPr sz="143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52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continu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6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d'automatisation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complète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spc="5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des</a:t>
            </a:r>
            <a:r>
              <a:rPr sz="1299" spc="7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processus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CI/CD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 </a:t>
            </a:r>
            <a:r>
              <a:rPr sz="1299" spc="-28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</a:t>
            </a:r>
            <a:r>
              <a:rPr sz="1299" spc="-9" dirty="0">
                <a:latin typeface="Calibri"/>
                <a:cs typeface="Calibri"/>
              </a:rPr>
              <a:t> environnement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production</a:t>
            </a:r>
            <a:r>
              <a:rPr sz="1299" dirty="0">
                <a:latin typeface="Calibri"/>
                <a:cs typeface="Calibri"/>
              </a:rPr>
              <a:t>.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doit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d'abord</a:t>
            </a:r>
            <a:r>
              <a:rPr sz="1299" dirty="0">
                <a:latin typeface="Calibri"/>
                <a:cs typeface="Calibri"/>
              </a:rPr>
              <a:t> passer</a:t>
            </a:r>
            <a:r>
              <a:rPr sz="1299" spc="-5" dirty="0">
                <a:latin typeface="Calibri"/>
                <a:cs typeface="Calibri"/>
              </a:rPr>
              <a:t> par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toutes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Aucune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intervention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manuelle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n'est</a:t>
            </a:r>
            <a:r>
              <a:rPr sz="1299" spc="-9" dirty="0">
                <a:latin typeface="Calibri"/>
                <a:cs typeface="Calibri"/>
              </a:rPr>
              <a:t> requise: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b="1" spc="-23" dirty="0">
                <a:latin typeface="Calibri"/>
                <a:cs typeface="Calibri"/>
              </a:rPr>
              <a:t>c’est</a:t>
            </a:r>
            <a:r>
              <a:rPr sz="1299" b="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automatiquement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50" y="3165861"/>
            <a:ext cx="6369918" cy="2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94325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5" dirty="0"/>
              <a:t>D</a:t>
            </a:r>
            <a:r>
              <a:rPr sz="2599" spc="-9" dirty="0"/>
              <a:t>e</a:t>
            </a:r>
            <a:r>
              <a:rPr sz="2599" spc="-79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2</a:t>
            </a:r>
            <a:r>
              <a:rPr sz="2599" spc="-60" dirty="0"/>
              <a:t> </a:t>
            </a:r>
            <a:r>
              <a:rPr sz="2599" spc="-19" dirty="0"/>
              <a:t>à</a:t>
            </a:r>
            <a:r>
              <a:rPr sz="2599" spc="-97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2513" y="1463397"/>
          <a:ext cx="9010374" cy="498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Fonctionnalités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54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Docker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Maven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npm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PyPI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Gems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121666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haute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disponibilité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Plug-in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S3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Blobstore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Recherche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composants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475">
                <a:tc>
                  <a:txBody>
                    <a:bodyPr/>
                    <a:lstStyle/>
                    <a:p>
                      <a:pPr marL="19685" marR="485775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Téléchargement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artefact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tiers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dans IU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marL="19685" marR="67818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Sauvegarde et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reprise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améliorée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API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d'approvisionnement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86741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 pour jeton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d'authentification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LDAP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d'entreprise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Proxy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intelligent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Staging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builds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pour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entreprises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42297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I</a:t>
            </a:r>
            <a:r>
              <a:rPr sz="2599" spc="-65" dirty="0"/>
              <a:t>n</a:t>
            </a:r>
            <a:r>
              <a:rPr sz="2599" spc="-79" dirty="0"/>
              <a:t>s</a:t>
            </a:r>
            <a:r>
              <a:rPr sz="2599" spc="-97" dirty="0"/>
              <a:t>t</a:t>
            </a:r>
            <a:r>
              <a:rPr sz="2599" spc="-74" dirty="0"/>
              <a:t>a</a:t>
            </a:r>
            <a:r>
              <a:rPr sz="2599" spc="-56" dirty="0"/>
              <a:t>l</a:t>
            </a:r>
            <a:r>
              <a:rPr sz="2599" spc="-79" dirty="0"/>
              <a:t>l</a:t>
            </a:r>
            <a:r>
              <a:rPr sz="2599" spc="-74" dirty="0"/>
              <a:t>a</a:t>
            </a:r>
            <a:r>
              <a:rPr sz="2599" spc="-70" dirty="0"/>
              <a:t>t</a:t>
            </a:r>
            <a:r>
              <a:rPr sz="2599" spc="-79" dirty="0"/>
              <a:t>i</a:t>
            </a:r>
            <a:r>
              <a:rPr sz="2599" spc="-46" dirty="0"/>
              <a:t>o</a:t>
            </a:r>
            <a:r>
              <a:rPr sz="2599" spc="-14" dirty="0"/>
              <a:t>n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4" y="1404101"/>
            <a:ext cx="8580105" cy="378688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webapps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23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94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totalement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autonome.</a:t>
            </a:r>
            <a:endParaRPr sz="1949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méthodes</a:t>
            </a:r>
            <a:r>
              <a:rPr sz="194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"d'installation"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l'archive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distribution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classique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92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décompresser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l'archive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(/opt/nexus)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bin/nexus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start.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501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L'application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démarrée lorsque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console: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"Started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Nexus".</a:t>
            </a:r>
            <a:endParaRPr sz="1624">
              <a:latin typeface="Calibri"/>
              <a:cs typeface="Calibri"/>
            </a:endParaRPr>
          </a:p>
          <a:p>
            <a:pPr lvl="2">
              <a:spcBef>
                <a:spcPts val="32"/>
              </a:spcBef>
              <a:buClr>
                <a:srgbClr val="493D2F"/>
              </a:buClr>
              <a:buFont typeface="Arial MT"/>
              <a:buChar char="•"/>
            </a:pPr>
            <a:endParaRPr sz="2692">
              <a:latin typeface="Calibri"/>
              <a:cs typeface="Calibri"/>
            </a:endParaRPr>
          </a:p>
          <a:p>
            <a:pPr marL="516321" lvl="1" indent="-356591"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l'image</a:t>
            </a:r>
            <a:r>
              <a:rPr sz="1624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mkdir</a:t>
            </a:r>
            <a:r>
              <a:rPr sz="1624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&amp;&amp;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chown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-R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200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endParaRPr sz="1624">
              <a:latin typeface="Calibri"/>
              <a:cs typeface="Calibri"/>
            </a:endParaRPr>
          </a:p>
          <a:p>
            <a:pPr marL="664851" marR="1144039" lvl="2" indent="-356591">
              <a:lnSpc>
                <a:spcPct val="100499"/>
              </a:lnSpc>
              <a:spcBef>
                <a:spcPts val="483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run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-d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-p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8081:8081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--name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-v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/some/dir/nexus-data:/nexus-data </a:t>
            </a:r>
            <a:r>
              <a:rPr sz="1624" b="1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sonatype/nexus3</a:t>
            </a:r>
            <a:endParaRPr sz="1624">
              <a:latin typeface="Calibri"/>
              <a:cs typeface="Calibri"/>
            </a:endParaRPr>
          </a:p>
          <a:p>
            <a:pPr marL="664851" marR="26759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nom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d'utilisateur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admin,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devez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suivante pour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récupérer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passe: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exec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-i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cat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/nexus-data/admin.password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0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2870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Us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56" dirty="0"/>
              <a:t>I</a:t>
            </a:r>
            <a:r>
              <a:rPr sz="2599" spc="-93" dirty="0"/>
              <a:t>n</a:t>
            </a:r>
            <a:r>
              <a:rPr sz="2599" spc="-97" dirty="0"/>
              <a:t>t</a:t>
            </a:r>
            <a:r>
              <a:rPr sz="2599" spc="-46" dirty="0"/>
              <a:t>e</a:t>
            </a:r>
            <a:r>
              <a:rPr sz="2599" spc="-51" dirty="0"/>
              <a:t>r</a:t>
            </a:r>
            <a:r>
              <a:rPr sz="2599" spc="-121" dirty="0"/>
              <a:t>f</a:t>
            </a:r>
            <a:r>
              <a:rPr sz="2599" spc="-51" dirty="0"/>
              <a:t>a</a:t>
            </a:r>
            <a:r>
              <a:rPr sz="2599" spc="-32" dirty="0"/>
              <a:t>c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45386" y="1463674"/>
            <a:ext cx="4554994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connectant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387" y="4563046"/>
            <a:ext cx="9426504" cy="1388654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7790" marR="4715" indent="-356591">
              <a:lnSpc>
                <a:spcPct val="100499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anonyme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accéder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recherche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rapide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naviguer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qu'admin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 via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bouton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d’engrenage.</a:t>
            </a:r>
            <a:endParaRPr sz="1624">
              <a:latin typeface="Calibri"/>
              <a:cs typeface="Calibri"/>
            </a:endParaRPr>
          </a:p>
          <a:p>
            <a:pPr marL="367790" marR="664262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identifié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possédant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droits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suffisants,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uploader depuis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l'interface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component.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70" y="1795119"/>
            <a:ext cx="9213253" cy="2786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0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871244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Administration </a:t>
            </a:r>
            <a:r>
              <a:rPr sz="2599" spc="-46" dirty="0"/>
              <a:t>Menu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388286"/>
            <a:ext cx="8376757" cy="1960721"/>
          </a:xfrm>
          <a:prstGeom prst="rect">
            <a:avLst/>
          </a:prstGeom>
        </p:spPr>
        <p:txBody>
          <a:bodyPr vert="horz" wrap="square" lIns="0" tIns="89591" rIns="0" bIns="0" rtlCol="0">
            <a:spAutoFit/>
          </a:bodyPr>
          <a:lstStyle/>
          <a:p>
            <a:pPr marL="367790" indent="-356591">
              <a:spcBef>
                <a:spcPts val="705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d'administration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découpée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en 5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menu.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blob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stores,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cleanup policies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Selector.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connexion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8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relatif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(Authentication,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Authorization,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Privileges...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).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Support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fonctionnalité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serveur.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l'outil.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513" y="2956502"/>
            <a:ext cx="2911234" cy="2731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7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422171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</a:t>
            </a:r>
            <a:r>
              <a:rPr sz="2599" spc="-74" dirty="0"/>
              <a:t>e</a:t>
            </a:r>
            <a:r>
              <a:rPr sz="2599" spc="-5" dirty="0"/>
              <a:t>z</a:t>
            </a:r>
            <a:r>
              <a:rPr sz="2599" spc="-79" dirty="0"/>
              <a:t> </a:t>
            </a:r>
            <a:r>
              <a:rPr sz="2599" spc="-42" dirty="0"/>
              <a:t>u</a:t>
            </a:r>
            <a:r>
              <a:rPr sz="2599" spc="-14" dirty="0"/>
              <a:t>n</a:t>
            </a:r>
            <a:r>
              <a:rPr sz="2599" spc="-93" dirty="0"/>
              <a:t> </a:t>
            </a:r>
            <a:r>
              <a:rPr sz="2599" spc="-65" dirty="0"/>
              <a:t>B</a:t>
            </a:r>
            <a:r>
              <a:rPr sz="2599" spc="-79" dirty="0"/>
              <a:t>l</a:t>
            </a:r>
            <a:r>
              <a:rPr sz="2599" spc="-46" dirty="0"/>
              <a:t>o</a:t>
            </a:r>
            <a:r>
              <a:rPr sz="2599" spc="-14" dirty="0"/>
              <a:t>b</a:t>
            </a:r>
            <a:r>
              <a:rPr sz="2599" spc="-70" dirty="0"/>
              <a:t> </a:t>
            </a:r>
            <a:r>
              <a:rPr sz="2599" spc="-79" dirty="0"/>
              <a:t>S</a:t>
            </a:r>
            <a:r>
              <a:rPr sz="2599" spc="-70" dirty="0"/>
              <a:t>t</a:t>
            </a:r>
            <a:r>
              <a:rPr sz="2599" spc="-74" dirty="0"/>
              <a:t>or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19" y="1408775"/>
            <a:ext cx="8535309" cy="120239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chacun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dépôts,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blobstore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associé.</a:t>
            </a:r>
            <a:endParaRPr sz="1624">
              <a:latin typeface="Calibri"/>
              <a:cs typeface="Calibri"/>
            </a:endParaRPr>
          </a:p>
          <a:p>
            <a:pPr marL="367790" marR="631844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spécifier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pour un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physique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machine,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S3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AWS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S3.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possible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spécifier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quotas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l'espace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occupé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restant.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8" y="2699046"/>
            <a:ext cx="9925148" cy="3600142"/>
            <a:chOff x="0" y="2907792"/>
            <a:chExt cx="10692765" cy="38785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07792"/>
              <a:ext cx="9015983" cy="3547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6" y="3182111"/>
              <a:ext cx="6457188" cy="3604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93379" y="4959096"/>
              <a:ext cx="2165985" cy="1367155"/>
            </a:xfrm>
            <a:custGeom>
              <a:avLst/>
              <a:gdLst/>
              <a:ahLst/>
              <a:cxnLst/>
              <a:rect l="l" t="t" r="r" b="b"/>
              <a:pathLst>
                <a:path w="2165985" h="1367154">
                  <a:moveTo>
                    <a:pt x="2159520" y="1021092"/>
                  </a:moveTo>
                  <a:lnTo>
                    <a:pt x="1813560" y="676656"/>
                  </a:lnTo>
                  <a:lnTo>
                    <a:pt x="1813560" y="848880"/>
                  </a:lnTo>
                  <a:lnTo>
                    <a:pt x="1083576" y="848880"/>
                  </a:lnTo>
                  <a:lnTo>
                    <a:pt x="1083576" y="1193292"/>
                  </a:lnTo>
                  <a:lnTo>
                    <a:pt x="1813560" y="1193292"/>
                  </a:lnTo>
                  <a:lnTo>
                    <a:pt x="1813560" y="1367028"/>
                  </a:lnTo>
                  <a:lnTo>
                    <a:pt x="2159520" y="1021092"/>
                  </a:lnTo>
                  <a:close/>
                </a:path>
                <a:path w="2165985" h="1367154">
                  <a:moveTo>
                    <a:pt x="2165616" y="3048"/>
                  </a:moveTo>
                  <a:lnTo>
                    <a:pt x="2162556" y="0"/>
                  </a:lnTo>
                  <a:lnTo>
                    <a:pt x="2151900" y="0"/>
                  </a:lnTo>
                  <a:lnTo>
                    <a:pt x="2151900" y="13716"/>
                  </a:lnTo>
                  <a:lnTo>
                    <a:pt x="2151900" y="394716"/>
                  </a:lnTo>
                  <a:lnTo>
                    <a:pt x="13716" y="394716"/>
                  </a:lnTo>
                  <a:lnTo>
                    <a:pt x="13716" y="13716"/>
                  </a:lnTo>
                  <a:lnTo>
                    <a:pt x="2151900" y="13716"/>
                  </a:lnTo>
                  <a:lnTo>
                    <a:pt x="215190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05384"/>
                  </a:lnTo>
                  <a:lnTo>
                    <a:pt x="3048" y="409956"/>
                  </a:lnTo>
                  <a:lnTo>
                    <a:pt x="2162556" y="409956"/>
                  </a:lnTo>
                  <a:lnTo>
                    <a:pt x="2165616" y="405384"/>
                  </a:lnTo>
                  <a:lnTo>
                    <a:pt x="2165616" y="402336"/>
                  </a:lnTo>
                  <a:lnTo>
                    <a:pt x="2165616" y="394716"/>
                  </a:lnTo>
                  <a:lnTo>
                    <a:pt x="2165616" y="13716"/>
                  </a:lnTo>
                  <a:lnTo>
                    <a:pt x="2165616" y="7620"/>
                  </a:lnTo>
                  <a:lnTo>
                    <a:pt x="2165616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5" y="5618988"/>
              <a:ext cx="1092835" cy="723900"/>
            </a:xfrm>
            <a:custGeom>
              <a:avLst/>
              <a:gdLst/>
              <a:ahLst/>
              <a:cxnLst/>
              <a:rect l="l" t="t" r="r" b="b"/>
              <a:pathLst>
                <a:path w="1092835" h="723900">
                  <a:moveTo>
                    <a:pt x="731520" y="188976"/>
                  </a:moveTo>
                  <a:lnTo>
                    <a:pt x="731520" y="0"/>
                  </a:lnTo>
                  <a:lnTo>
                    <a:pt x="748284" y="16764"/>
                  </a:lnTo>
                  <a:lnTo>
                    <a:pt x="745236" y="16764"/>
                  </a:lnTo>
                  <a:lnTo>
                    <a:pt x="733044" y="21336"/>
                  </a:lnTo>
                  <a:lnTo>
                    <a:pt x="745236" y="33528"/>
                  </a:lnTo>
                  <a:lnTo>
                    <a:pt x="745236" y="181356"/>
                  </a:lnTo>
                  <a:lnTo>
                    <a:pt x="737616" y="181356"/>
                  </a:lnTo>
                  <a:lnTo>
                    <a:pt x="731520" y="188976"/>
                  </a:lnTo>
                  <a:close/>
                </a:path>
                <a:path w="1092835" h="723900">
                  <a:moveTo>
                    <a:pt x="745236" y="33528"/>
                  </a:moveTo>
                  <a:lnTo>
                    <a:pt x="733044" y="21336"/>
                  </a:lnTo>
                  <a:lnTo>
                    <a:pt x="745236" y="16764"/>
                  </a:lnTo>
                  <a:lnTo>
                    <a:pt x="745236" y="33528"/>
                  </a:lnTo>
                  <a:close/>
                </a:path>
                <a:path w="1092835" h="723900">
                  <a:moveTo>
                    <a:pt x="1072896" y="361188"/>
                  </a:moveTo>
                  <a:lnTo>
                    <a:pt x="745236" y="33528"/>
                  </a:lnTo>
                  <a:lnTo>
                    <a:pt x="745236" y="16764"/>
                  </a:lnTo>
                  <a:lnTo>
                    <a:pt x="748284" y="16764"/>
                  </a:lnTo>
                  <a:lnTo>
                    <a:pt x="1088136" y="356616"/>
                  </a:lnTo>
                  <a:lnTo>
                    <a:pt x="1077468" y="356616"/>
                  </a:lnTo>
                  <a:lnTo>
                    <a:pt x="1072896" y="361188"/>
                  </a:lnTo>
                  <a:close/>
                </a:path>
                <a:path w="1092835" h="723900">
                  <a:moveTo>
                    <a:pt x="731520" y="541020"/>
                  </a:moveTo>
                  <a:lnTo>
                    <a:pt x="0" y="541020"/>
                  </a:lnTo>
                  <a:lnTo>
                    <a:pt x="0" y="181356"/>
                  </a:lnTo>
                  <a:lnTo>
                    <a:pt x="731520" y="181356"/>
                  </a:lnTo>
                  <a:lnTo>
                    <a:pt x="731520" y="188976"/>
                  </a:lnTo>
                  <a:lnTo>
                    <a:pt x="13716" y="188976"/>
                  </a:lnTo>
                  <a:lnTo>
                    <a:pt x="7620" y="196596"/>
                  </a:lnTo>
                  <a:lnTo>
                    <a:pt x="13716" y="196596"/>
                  </a:lnTo>
                  <a:lnTo>
                    <a:pt x="13716" y="527304"/>
                  </a:lnTo>
                  <a:lnTo>
                    <a:pt x="7620" y="527304"/>
                  </a:lnTo>
                  <a:lnTo>
                    <a:pt x="13716" y="533400"/>
                  </a:lnTo>
                  <a:lnTo>
                    <a:pt x="731520" y="533400"/>
                  </a:lnTo>
                  <a:lnTo>
                    <a:pt x="731520" y="541020"/>
                  </a:lnTo>
                  <a:close/>
                </a:path>
                <a:path w="1092835" h="723900">
                  <a:moveTo>
                    <a:pt x="745236" y="196596"/>
                  </a:moveTo>
                  <a:lnTo>
                    <a:pt x="13716" y="196596"/>
                  </a:lnTo>
                  <a:lnTo>
                    <a:pt x="13716" y="188976"/>
                  </a:lnTo>
                  <a:lnTo>
                    <a:pt x="731520" y="188976"/>
                  </a:lnTo>
                  <a:lnTo>
                    <a:pt x="737616" y="181356"/>
                  </a:lnTo>
                  <a:lnTo>
                    <a:pt x="745236" y="181356"/>
                  </a:lnTo>
                  <a:lnTo>
                    <a:pt x="745236" y="196596"/>
                  </a:lnTo>
                  <a:close/>
                </a:path>
                <a:path w="1092835" h="723900">
                  <a:moveTo>
                    <a:pt x="13716" y="196596"/>
                  </a:moveTo>
                  <a:lnTo>
                    <a:pt x="7620" y="196596"/>
                  </a:lnTo>
                  <a:lnTo>
                    <a:pt x="13716" y="188976"/>
                  </a:lnTo>
                  <a:lnTo>
                    <a:pt x="13716" y="196596"/>
                  </a:lnTo>
                  <a:close/>
                </a:path>
                <a:path w="1092835" h="723900">
                  <a:moveTo>
                    <a:pt x="1077468" y="365760"/>
                  </a:moveTo>
                  <a:lnTo>
                    <a:pt x="1072896" y="361188"/>
                  </a:lnTo>
                  <a:lnTo>
                    <a:pt x="1077468" y="356616"/>
                  </a:lnTo>
                  <a:lnTo>
                    <a:pt x="1077468" y="365760"/>
                  </a:lnTo>
                  <a:close/>
                </a:path>
                <a:path w="1092835" h="723900">
                  <a:moveTo>
                    <a:pt x="1088155" y="365760"/>
                  </a:moveTo>
                  <a:lnTo>
                    <a:pt x="1077468" y="365760"/>
                  </a:lnTo>
                  <a:lnTo>
                    <a:pt x="1077468" y="356616"/>
                  </a:lnTo>
                  <a:lnTo>
                    <a:pt x="1088136" y="356616"/>
                  </a:lnTo>
                  <a:lnTo>
                    <a:pt x="1092708" y="361188"/>
                  </a:lnTo>
                  <a:lnTo>
                    <a:pt x="1088155" y="365760"/>
                  </a:lnTo>
                  <a:close/>
                </a:path>
                <a:path w="1092835" h="723900">
                  <a:moveTo>
                    <a:pt x="748213" y="707136"/>
                  </a:moveTo>
                  <a:lnTo>
                    <a:pt x="745236" y="707136"/>
                  </a:lnTo>
                  <a:lnTo>
                    <a:pt x="745236" y="688848"/>
                  </a:lnTo>
                  <a:lnTo>
                    <a:pt x="1072896" y="361188"/>
                  </a:lnTo>
                  <a:lnTo>
                    <a:pt x="1077468" y="365760"/>
                  </a:lnTo>
                  <a:lnTo>
                    <a:pt x="1088155" y="365760"/>
                  </a:lnTo>
                  <a:lnTo>
                    <a:pt x="748213" y="707136"/>
                  </a:lnTo>
                  <a:close/>
                </a:path>
                <a:path w="1092835" h="723900">
                  <a:moveTo>
                    <a:pt x="13716" y="533400"/>
                  </a:moveTo>
                  <a:lnTo>
                    <a:pt x="7620" y="527304"/>
                  </a:lnTo>
                  <a:lnTo>
                    <a:pt x="13716" y="527304"/>
                  </a:lnTo>
                  <a:lnTo>
                    <a:pt x="13716" y="533400"/>
                  </a:lnTo>
                  <a:close/>
                </a:path>
                <a:path w="1092835" h="723900">
                  <a:moveTo>
                    <a:pt x="745236" y="541020"/>
                  </a:moveTo>
                  <a:lnTo>
                    <a:pt x="737616" y="541020"/>
                  </a:lnTo>
                  <a:lnTo>
                    <a:pt x="731520" y="533400"/>
                  </a:lnTo>
                  <a:lnTo>
                    <a:pt x="13716" y="533400"/>
                  </a:lnTo>
                  <a:lnTo>
                    <a:pt x="13716" y="527304"/>
                  </a:lnTo>
                  <a:lnTo>
                    <a:pt x="745236" y="527304"/>
                  </a:lnTo>
                  <a:lnTo>
                    <a:pt x="745236" y="541020"/>
                  </a:lnTo>
                  <a:close/>
                </a:path>
                <a:path w="1092835" h="723900">
                  <a:moveTo>
                    <a:pt x="731520" y="723900"/>
                  </a:moveTo>
                  <a:lnTo>
                    <a:pt x="731520" y="533400"/>
                  </a:lnTo>
                  <a:lnTo>
                    <a:pt x="737616" y="541020"/>
                  </a:lnTo>
                  <a:lnTo>
                    <a:pt x="745236" y="541020"/>
                  </a:lnTo>
                  <a:lnTo>
                    <a:pt x="745236" y="688848"/>
                  </a:lnTo>
                  <a:lnTo>
                    <a:pt x="733044" y="701040"/>
                  </a:lnTo>
                  <a:lnTo>
                    <a:pt x="745236" y="707136"/>
                  </a:lnTo>
                  <a:lnTo>
                    <a:pt x="748213" y="707136"/>
                  </a:lnTo>
                  <a:lnTo>
                    <a:pt x="731520" y="723900"/>
                  </a:lnTo>
                  <a:close/>
                </a:path>
                <a:path w="1092835" h="723900">
                  <a:moveTo>
                    <a:pt x="745236" y="707136"/>
                  </a:moveTo>
                  <a:lnTo>
                    <a:pt x="733044" y="701040"/>
                  </a:lnTo>
                  <a:lnTo>
                    <a:pt x="745236" y="688848"/>
                  </a:lnTo>
                  <a:lnTo>
                    <a:pt x="745236" y="707136"/>
                  </a:lnTo>
                  <a:close/>
                </a:path>
              </a:pathLst>
            </a:custGeom>
            <a:solidFill>
              <a:srgbClr val="728C8A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0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125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375523" y="1444301"/>
            <a:ext cx="9773669" cy="4855006"/>
            <a:chOff x="108204" y="1556004"/>
            <a:chExt cx="10529570" cy="5230495"/>
          </a:xfrm>
        </p:grpSpPr>
        <p:pic>
          <p:nvPicPr>
            <p:cNvPr id="6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556004"/>
              <a:ext cx="10529315" cy="3287267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6" y="3200400"/>
              <a:ext cx="7755635" cy="3585971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2775203"/>
              <a:ext cx="5679948" cy="379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3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172066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5" dirty="0"/>
              <a:t>u</a:t>
            </a:r>
            <a:r>
              <a:rPr sz="2599" spc="-14" dirty="0"/>
              <a:t>n</a:t>
            </a:r>
            <a:r>
              <a:rPr sz="2599" spc="-70" dirty="0"/>
              <a:t> </a:t>
            </a:r>
            <a:r>
              <a:rPr sz="2599" spc="-65" dirty="0"/>
              <a:t>u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79" dirty="0"/>
              <a:t>l</a:t>
            </a:r>
            <a:r>
              <a:rPr sz="2599" spc="-56" dirty="0"/>
              <a:t>is</a:t>
            </a:r>
            <a:r>
              <a:rPr sz="2599" spc="-102" dirty="0"/>
              <a:t>a</a:t>
            </a:r>
            <a:r>
              <a:rPr sz="2599" spc="-70" dirty="0"/>
              <a:t>t</a:t>
            </a:r>
            <a:r>
              <a:rPr sz="2599" spc="-46" dirty="0"/>
              <a:t>e</a:t>
            </a:r>
            <a:r>
              <a:rPr sz="2599" spc="-65" dirty="0"/>
              <a:t>u</a:t>
            </a:r>
            <a:r>
              <a:rPr sz="2599" spc="-9" dirty="0"/>
              <a:t>r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01501" y="1749344"/>
            <a:ext cx="4028647" cy="2799123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334194" indent="-356591">
              <a:lnSpc>
                <a:spcPct val="102000"/>
              </a:lnSpc>
              <a:spcBef>
                <a:spcPts val="8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ID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saisissez l'ID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jenkins-user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93126" indent="-356591">
              <a:lnSpc>
                <a:spcPct val="101299"/>
              </a:lnSpc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First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Name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saisissez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prénom 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c'est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87822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Last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Name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deuxième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nom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notre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E-mail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adresse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e-mail.</a:t>
            </a:r>
            <a:endParaRPr sz="1439">
              <a:latin typeface="Calibri"/>
              <a:cs typeface="Calibri"/>
            </a:endParaRPr>
          </a:p>
          <a:p>
            <a:pPr marL="367790" marR="370737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Status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sélectionnez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Actif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menu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déroulant.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Roles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assurez-vous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d'accorder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rôle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nx-admin</a:t>
            </a:r>
            <a:endParaRPr sz="1439">
              <a:latin typeface="Calibri"/>
              <a:cs typeface="Calibri"/>
            </a:endParaRPr>
          </a:p>
          <a:p>
            <a:pPr marL="367790">
              <a:spcBef>
                <a:spcPts val="37"/>
              </a:spcBef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utilisateur.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2874" y="1427326"/>
            <a:ext cx="5797008" cy="4447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924741"/>
            <a:ext cx="6743422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65" dirty="0"/>
              <a:t>Installer</a:t>
            </a:r>
            <a:r>
              <a:rPr sz="2274" spc="-70" dirty="0"/>
              <a:t> </a:t>
            </a:r>
            <a:r>
              <a:rPr sz="2274" spc="-37" dirty="0"/>
              <a:t>et</a:t>
            </a:r>
            <a:r>
              <a:rPr sz="2274" spc="-74" dirty="0"/>
              <a:t> </a:t>
            </a:r>
            <a:r>
              <a:rPr sz="2274" spc="-56" dirty="0"/>
              <a:t>configurer</a:t>
            </a:r>
            <a:r>
              <a:rPr sz="2274" spc="-65" dirty="0"/>
              <a:t> </a:t>
            </a:r>
            <a:r>
              <a:rPr sz="2274" spc="-46" dirty="0"/>
              <a:t>les </a:t>
            </a:r>
            <a:r>
              <a:rPr sz="2274" spc="-51" dirty="0"/>
              <a:t>plugins</a:t>
            </a:r>
            <a:r>
              <a:rPr sz="2274" spc="-93" dirty="0"/>
              <a:t> </a:t>
            </a:r>
            <a:r>
              <a:rPr sz="2274" spc="-60" dirty="0"/>
              <a:t>Nexus</a:t>
            </a:r>
            <a:r>
              <a:rPr sz="2274" spc="-93" dirty="0"/>
              <a:t> </a:t>
            </a:r>
            <a:r>
              <a:rPr sz="2274" spc="-42" dirty="0"/>
              <a:t>dans</a:t>
            </a:r>
            <a:r>
              <a:rPr sz="2274" spc="-93" dirty="0"/>
              <a:t> </a:t>
            </a:r>
            <a:r>
              <a:rPr sz="2274" spc="-56" dirty="0"/>
              <a:t>Jenkins</a:t>
            </a:r>
            <a:endParaRPr sz="227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0847"/>
            <a:ext cx="8410353" cy="1771214"/>
          </a:xfrm>
          <a:prstGeom prst="rect">
            <a:avLst/>
          </a:prstGeom>
        </p:spPr>
        <p:txBody>
          <a:bodyPr vert="horz" wrap="square" lIns="0" tIns="80160" rIns="0" bIns="0" rtlCol="0">
            <a:spAutoFit/>
          </a:bodyPr>
          <a:lstStyle/>
          <a:p>
            <a:pPr marL="367790" indent="-356591">
              <a:spcBef>
                <a:spcPts val="63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Jenkins,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faut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installer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58758" lvl="1" indent="-399029">
              <a:spcBef>
                <a:spcPts val="520"/>
              </a:spcBef>
              <a:buClr>
                <a:srgbClr val="493D2F"/>
              </a:buClr>
              <a:buFont typeface="Wingdings"/>
              <a:buChar char=""/>
              <a:tabLst>
                <a:tab pos="558758" algn="l"/>
                <a:tab pos="559347" algn="l"/>
              </a:tabLst>
            </a:pPr>
            <a:r>
              <a:rPr sz="1439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Nexus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Artifact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Uploader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52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Pipeline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Utility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Steps</a:t>
            </a:r>
            <a:endParaRPr sz="1439">
              <a:latin typeface="Calibri"/>
              <a:cs typeface="Calibri"/>
            </a:endParaRPr>
          </a:p>
          <a:p>
            <a:pPr lvl="1">
              <a:spcBef>
                <a:spcPts val="19"/>
              </a:spcBef>
              <a:buClr>
                <a:srgbClr val="493D2F"/>
              </a:buClr>
              <a:buFont typeface="Wingdings"/>
              <a:buChar char=""/>
            </a:pPr>
            <a:endParaRPr sz="2367">
              <a:latin typeface="Calibri"/>
              <a:cs typeface="Calibri"/>
            </a:endParaRPr>
          </a:p>
          <a:p>
            <a:pPr marL="367790" marR="4715" indent="-356591">
              <a:lnSpc>
                <a:spcPct val="100600"/>
              </a:lnSpc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Puis,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 d'identification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l'utilisateur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981" y="2997526"/>
            <a:ext cx="6920195" cy="2979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Déployer des </a:t>
            </a:r>
            <a:r>
              <a:rPr lang="fr-BE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128</a:t>
            </a:fld>
            <a:endParaRPr lang="fr-FR" dirty="0"/>
          </a:p>
        </p:txBody>
      </p:sp>
      <p:grpSp>
        <p:nvGrpSpPr>
          <p:cNvPr id="5" name="object 7"/>
          <p:cNvGrpSpPr/>
          <p:nvPr/>
        </p:nvGrpSpPr>
        <p:grpSpPr>
          <a:xfrm>
            <a:off x="710781" y="1527761"/>
            <a:ext cx="9489571" cy="4448900"/>
            <a:chOff x="469391" y="1645920"/>
            <a:chExt cx="10223500" cy="4792980"/>
          </a:xfrm>
        </p:grpSpPr>
        <p:pic>
          <p:nvPicPr>
            <p:cNvPr id="6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91" y="1645920"/>
              <a:ext cx="10222992" cy="4792979"/>
            </a:xfrm>
            <a:prstGeom prst="rect">
              <a:avLst/>
            </a:prstGeom>
          </p:spPr>
        </p:pic>
        <p:sp>
          <p:nvSpPr>
            <p:cNvPr id="7" name="object 9"/>
            <p:cNvSpPr/>
            <p:nvPr/>
          </p:nvSpPr>
          <p:spPr>
            <a:xfrm>
              <a:off x="2089404" y="2973324"/>
              <a:ext cx="2125980" cy="228600"/>
            </a:xfrm>
            <a:custGeom>
              <a:avLst/>
              <a:gdLst/>
              <a:ahLst/>
              <a:cxnLst/>
              <a:rect l="l" t="t" r="r" b="b"/>
              <a:pathLst>
                <a:path w="2125979" h="228600">
                  <a:moveTo>
                    <a:pt x="2119884" y="228599"/>
                  </a:moveTo>
                  <a:lnTo>
                    <a:pt x="6096" y="228599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19884" y="0"/>
                  </a:lnTo>
                  <a:lnTo>
                    <a:pt x="2125980" y="6096"/>
                  </a:lnTo>
                  <a:lnTo>
                    <a:pt x="2125980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202692"/>
                  </a:lnTo>
                  <a:lnTo>
                    <a:pt x="12192" y="202692"/>
                  </a:lnTo>
                  <a:lnTo>
                    <a:pt x="24384" y="216408"/>
                  </a:lnTo>
                  <a:lnTo>
                    <a:pt x="2125980" y="216408"/>
                  </a:lnTo>
                  <a:lnTo>
                    <a:pt x="2125980" y="222504"/>
                  </a:lnTo>
                  <a:lnTo>
                    <a:pt x="2119884" y="228599"/>
                  </a:lnTo>
                  <a:close/>
                </a:path>
                <a:path w="2125979" h="228600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2125979" h="228600">
                  <a:moveTo>
                    <a:pt x="2101596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2101596" y="12192"/>
                  </a:lnTo>
                  <a:lnTo>
                    <a:pt x="2101596" y="259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101596" y="12192"/>
                  </a:lnTo>
                  <a:lnTo>
                    <a:pt x="2113788" y="25908"/>
                  </a:lnTo>
                  <a:lnTo>
                    <a:pt x="2125980" y="25908"/>
                  </a:lnTo>
                  <a:lnTo>
                    <a:pt x="2125980" y="202692"/>
                  </a:lnTo>
                  <a:lnTo>
                    <a:pt x="2113788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5908"/>
                  </a:moveTo>
                  <a:lnTo>
                    <a:pt x="2113788" y="25908"/>
                  </a:lnTo>
                  <a:lnTo>
                    <a:pt x="2101596" y="12192"/>
                  </a:lnTo>
                  <a:lnTo>
                    <a:pt x="2125980" y="12192"/>
                  </a:lnTo>
                  <a:lnTo>
                    <a:pt x="2125980" y="25908"/>
                  </a:lnTo>
                  <a:close/>
                </a:path>
                <a:path w="2125979" h="228600">
                  <a:moveTo>
                    <a:pt x="24384" y="216408"/>
                  </a:moveTo>
                  <a:lnTo>
                    <a:pt x="12192" y="202692"/>
                  </a:lnTo>
                  <a:lnTo>
                    <a:pt x="24384" y="202692"/>
                  </a:lnTo>
                  <a:lnTo>
                    <a:pt x="24384" y="2164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4384" y="216408"/>
                  </a:lnTo>
                  <a:lnTo>
                    <a:pt x="24384" y="202692"/>
                  </a:lnTo>
                  <a:lnTo>
                    <a:pt x="2101596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16408"/>
                  </a:moveTo>
                  <a:lnTo>
                    <a:pt x="2101596" y="216408"/>
                  </a:lnTo>
                  <a:lnTo>
                    <a:pt x="2113788" y="202692"/>
                  </a:lnTo>
                  <a:lnTo>
                    <a:pt x="2125980" y="202692"/>
                  </a:lnTo>
                  <a:lnTo>
                    <a:pt x="2125980" y="21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2890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Architecture du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330475"/>
            <a:ext cx="10026650" cy="48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Gestion des ressources avec les </a:t>
            </a:r>
            <a:r>
              <a:rPr lang="fr-BE" sz="4800" dirty="0" err="1" smtClean="0"/>
              <a:t>SCMs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60556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5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02" dirty="0">
                <a:latin typeface="Calibri"/>
                <a:cs typeface="Calibri"/>
              </a:rPr>
              <a:t>'e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79" dirty="0">
                <a:latin typeface="Calibri"/>
                <a:cs typeface="Calibri"/>
              </a:rPr>
              <a:t>-</a:t>
            </a:r>
            <a:r>
              <a:rPr sz="2924" spc="-28" dirty="0">
                <a:latin typeface="Calibri"/>
                <a:cs typeface="Calibri"/>
              </a:rPr>
              <a:t>ce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11" dirty="0">
                <a:latin typeface="Calibri"/>
                <a:cs typeface="Calibri"/>
              </a:rPr>
              <a:t>ô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 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ou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2062" cy="78935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version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(VC)</a:t>
            </a:r>
            <a:r>
              <a:rPr sz="1624" spc="7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,</a:t>
            </a:r>
            <a:r>
              <a:rPr sz="1624" spc="42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également</a:t>
            </a:r>
            <a:r>
              <a:rPr sz="1624" spc="56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(RC),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5" dirty="0">
                <a:latin typeface="Calibri"/>
                <a:cs typeface="Calibri"/>
              </a:rPr>
              <a:t>la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consistant </a:t>
            </a:r>
            <a:r>
              <a:rPr sz="1624" spc="-353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suivre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gérer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changements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ou 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modifications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apportées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 </a:t>
            </a:r>
            <a:r>
              <a:rPr sz="1624" spc="-5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source.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34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Un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</a:t>
            </a:r>
            <a:r>
              <a:rPr sz="1624" spc="-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peut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proposer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jour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3" y="4072163"/>
            <a:ext cx="540375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14" dirty="0">
                <a:latin typeface="Calibri"/>
                <a:cs typeface="Calibri"/>
              </a:rPr>
              <a:t>Pour</a:t>
            </a:r>
            <a:r>
              <a:rPr sz="1624" spc="-5" dirty="0">
                <a:latin typeface="Calibri"/>
                <a:cs typeface="Calibri"/>
              </a:rPr>
              <a:t> tout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projet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informatique, </a:t>
            </a:r>
            <a:r>
              <a:rPr sz="1624" dirty="0">
                <a:latin typeface="Calibri"/>
                <a:cs typeface="Calibri"/>
              </a:rPr>
              <a:t>il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faut</a:t>
            </a:r>
            <a:r>
              <a:rPr sz="1624" spc="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une </a:t>
            </a:r>
            <a:r>
              <a:rPr sz="1624" spc="-14" dirty="0">
                <a:latin typeface="Calibri"/>
                <a:cs typeface="Calibri"/>
              </a:rPr>
              <a:t>stratégie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backup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42" y="2488272"/>
            <a:ext cx="4997761" cy="15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9536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S</a:t>
            </a:r>
            <a:r>
              <a:rPr sz="2924" spc="-189" dirty="0">
                <a:latin typeface="Calibri"/>
                <a:cs typeface="Calibri"/>
              </a:rPr>
              <a:t>y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65" dirty="0">
                <a:latin typeface="Calibri"/>
                <a:cs typeface="Calibri"/>
              </a:rPr>
              <a:t>m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97" dirty="0">
                <a:latin typeface="Calibri"/>
                <a:cs typeface="Calibri"/>
              </a:rPr>
              <a:t>S</a:t>
            </a:r>
            <a:r>
              <a:rPr sz="2924" spc="-37" dirty="0">
                <a:latin typeface="Calibri"/>
                <a:cs typeface="Calibri"/>
              </a:rPr>
              <a:t>)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4419" cy="73177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 algn="just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 </a:t>
            </a:r>
            <a:r>
              <a:rPr sz="1624" spc="-14" dirty="0">
                <a:latin typeface="Calibri"/>
                <a:cs typeface="Calibri"/>
              </a:rPr>
              <a:t>systèmes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-5" dirty="0">
                <a:latin typeface="Calibri"/>
                <a:cs typeface="Calibri"/>
              </a:rPr>
              <a:t>gestion </a:t>
            </a:r>
            <a:r>
              <a:rPr sz="1624" dirty="0">
                <a:latin typeface="Calibri"/>
                <a:cs typeface="Calibri"/>
              </a:rPr>
              <a:t>du </a:t>
            </a:r>
            <a:r>
              <a:rPr sz="1624" spc="-9" dirty="0">
                <a:latin typeface="Calibri"/>
                <a:cs typeface="Calibri"/>
              </a:rPr>
              <a:t>contrôle </a:t>
            </a:r>
            <a:r>
              <a:rPr sz="1624" dirty="0">
                <a:latin typeface="Calibri"/>
                <a:cs typeface="Calibri"/>
              </a:rPr>
              <a:t>de code </a:t>
            </a:r>
            <a:r>
              <a:rPr sz="1624" spc="-9" dirty="0">
                <a:latin typeface="Calibri"/>
                <a:cs typeface="Calibri"/>
              </a:rPr>
              <a:t>source </a:t>
            </a:r>
            <a:r>
              <a:rPr sz="1624" dirty="0">
                <a:latin typeface="Calibri"/>
                <a:cs typeface="Calibri"/>
              </a:rPr>
              <a:t>(SCMS) </a:t>
            </a:r>
            <a:r>
              <a:rPr sz="1624" spc="-9" dirty="0">
                <a:latin typeface="Calibri"/>
                <a:cs typeface="Calibri"/>
              </a:rPr>
              <a:t>fournissent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historique continu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 de </a:t>
            </a:r>
            <a:r>
              <a:rPr sz="1624" dirty="0">
                <a:latin typeface="Calibri"/>
                <a:cs typeface="Calibri"/>
              </a:rPr>
              <a:t>code </a:t>
            </a:r>
            <a:r>
              <a:rPr sz="1624" spc="-9" dirty="0">
                <a:latin typeface="Calibri"/>
                <a:cs typeface="Calibri"/>
              </a:rPr>
              <a:t>et </a:t>
            </a:r>
            <a:r>
              <a:rPr sz="1624" dirty="0">
                <a:latin typeface="Calibri"/>
                <a:cs typeface="Calibri"/>
              </a:rPr>
              <a:t>aident à </a:t>
            </a:r>
            <a:r>
              <a:rPr sz="1624" spc="-5" dirty="0">
                <a:latin typeface="Calibri"/>
                <a:cs typeface="Calibri"/>
              </a:rPr>
              <a:t>résoudre </a:t>
            </a:r>
            <a:r>
              <a:rPr sz="1624" dirty="0">
                <a:latin typeface="Calibri"/>
                <a:cs typeface="Calibri"/>
              </a:rPr>
              <a:t>les conflits </a:t>
            </a:r>
            <a:r>
              <a:rPr sz="1624" spc="-9" dirty="0">
                <a:latin typeface="Calibri"/>
                <a:cs typeface="Calibri"/>
              </a:rPr>
              <a:t>lors </a:t>
            </a:r>
            <a:r>
              <a:rPr sz="1624" spc="-5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la </a:t>
            </a:r>
            <a:r>
              <a:rPr sz="1624" spc="-5" dirty="0">
                <a:latin typeface="Calibri"/>
                <a:cs typeface="Calibri"/>
              </a:rPr>
              <a:t>fusion </a:t>
            </a:r>
            <a:r>
              <a:rPr sz="1624" dirty="0">
                <a:latin typeface="Calibri"/>
                <a:cs typeface="Calibri"/>
              </a:rPr>
              <a:t>des </a:t>
            </a:r>
            <a:r>
              <a:rPr sz="1624" spc="-5" dirty="0">
                <a:latin typeface="Calibri"/>
                <a:cs typeface="Calibri"/>
              </a:rPr>
              <a:t>contributions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4" y="4001450"/>
            <a:ext cx="3535306" cy="110579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logiciels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SCM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sont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parfois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5" dirty="0">
                <a:latin typeface="Calibri"/>
                <a:cs typeface="Calibri"/>
              </a:rPr>
              <a:t>Version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(VCS)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Source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Code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Manager</a:t>
            </a:r>
            <a:r>
              <a:rPr sz="1439" spc="5" dirty="0">
                <a:latin typeface="Calibri"/>
                <a:cs typeface="Calibri"/>
              </a:rPr>
              <a:t> System</a:t>
            </a:r>
            <a:r>
              <a:rPr sz="1439" spc="-37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(SCMS)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Revision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(RCS)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1" name="object 11"/>
          <p:cNvGrpSpPr/>
          <p:nvPr/>
        </p:nvGrpSpPr>
        <p:grpSpPr>
          <a:xfrm>
            <a:off x="4991344" y="2205352"/>
            <a:ext cx="4203114" cy="1857834"/>
            <a:chOff x="5081015" y="2375916"/>
            <a:chExt cx="4528185" cy="20015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0" y="2386584"/>
              <a:ext cx="4511039" cy="1984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1015" y="2375916"/>
              <a:ext cx="4528185" cy="2001520"/>
            </a:xfrm>
            <a:custGeom>
              <a:avLst/>
              <a:gdLst/>
              <a:ahLst/>
              <a:cxnLst/>
              <a:rect l="l" t="t" r="r" b="b"/>
              <a:pathLst>
                <a:path w="4528184" h="2001520">
                  <a:moveTo>
                    <a:pt x="4524756" y="2001012"/>
                  </a:moveTo>
                  <a:lnTo>
                    <a:pt x="1524" y="2001012"/>
                  </a:lnTo>
                  <a:lnTo>
                    <a:pt x="0" y="199948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4524756" y="0"/>
                  </a:lnTo>
                  <a:lnTo>
                    <a:pt x="4527803" y="3048"/>
                  </a:lnTo>
                  <a:lnTo>
                    <a:pt x="452780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93392"/>
                  </a:lnTo>
                  <a:lnTo>
                    <a:pt x="4572" y="1993392"/>
                  </a:lnTo>
                  <a:lnTo>
                    <a:pt x="9144" y="1996440"/>
                  </a:lnTo>
                  <a:lnTo>
                    <a:pt x="4527803" y="1996440"/>
                  </a:lnTo>
                  <a:lnTo>
                    <a:pt x="4527803" y="1999488"/>
                  </a:lnTo>
                  <a:lnTo>
                    <a:pt x="4524756" y="2001012"/>
                  </a:lnTo>
                  <a:close/>
                </a:path>
                <a:path w="4528184" h="200152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528184" h="2001520">
                  <a:moveTo>
                    <a:pt x="451866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518660" y="4572"/>
                  </a:lnTo>
                  <a:lnTo>
                    <a:pt x="4518660" y="9144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4518660" y="4572"/>
                  </a:lnTo>
                  <a:lnTo>
                    <a:pt x="4523232" y="9144"/>
                  </a:lnTo>
                  <a:lnTo>
                    <a:pt x="4527803" y="9144"/>
                  </a:lnTo>
                  <a:lnTo>
                    <a:pt x="4527803" y="1993392"/>
                  </a:lnTo>
                  <a:lnTo>
                    <a:pt x="4523232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9144"/>
                  </a:moveTo>
                  <a:lnTo>
                    <a:pt x="4523232" y="9144"/>
                  </a:lnTo>
                  <a:lnTo>
                    <a:pt x="4518660" y="4572"/>
                  </a:lnTo>
                  <a:lnTo>
                    <a:pt x="4527803" y="4572"/>
                  </a:lnTo>
                  <a:lnTo>
                    <a:pt x="4527803" y="9144"/>
                  </a:lnTo>
                  <a:close/>
                </a:path>
                <a:path w="4528184" h="2001520">
                  <a:moveTo>
                    <a:pt x="9144" y="1996440"/>
                  </a:moveTo>
                  <a:lnTo>
                    <a:pt x="4572" y="1993392"/>
                  </a:lnTo>
                  <a:lnTo>
                    <a:pt x="9144" y="1993392"/>
                  </a:lnTo>
                  <a:lnTo>
                    <a:pt x="9144" y="1996440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9144" y="1996440"/>
                  </a:lnTo>
                  <a:lnTo>
                    <a:pt x="9144" y="1993392"/>
                  </a:lnTo>
                  <a:lnTo>
                    <a:pt x="4518660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1996440"/>
                  </a:moveTo>
                  <a:lnTo>
                    <a:pt x="4518660" y="1996440"/>
                  </a:lnTo>
                  <a:lnTo>
                    <a:pt x="4523232" y="1993392"/>
                  </a:lnTo>
                  <a:lnTo>
                    <a:pt x="4527803" y="1993392"/>
                  </a:lnTo>
                  <a:lnTo>
                    <a:pt x="4527803" y="199644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307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57314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2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M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7563954" cy="142267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Deux</a:t>
            </a:r>
            <a:r>
              <a:rPr sz="1624" spc="-28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modèles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versioning</a:t>
            </a:r>
            <a:r>
              <a:rPr sz="1624" spc="-3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centralisé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code </a:t>
            </a:r>
            <a:r>
              <a:rPr sz="1624" dirty="0">
                <a:latin typeface="Calibri"/>
                <a:cs typeface="Calibri"/>
              </a:rPr>
              <a:t>du logiciel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géré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serveur </a:t>
            </a:r>
            <a:r>
              <a:rPr sz="1624" spc="-9" dirty="0">
                <a:latin typeface="Calibri"/>
                <a:cs typeface="Calibri"/>
              </a:rPr>
              <a:t>Central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SVN,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CVS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 </a:t>
            </a:r>
            <a:r>
              <a:rPr sz="1624" b="1" spc="-5" dirty="0">
                <a:latin typeface="Calibri"/>
                <a:cs typeface="Calibri"/>
              </a:rPr>
              <a:t>distribué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tous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ont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accès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sans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passer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5" dirty="0">
                <a:latin typeface="Calibri"/>
                <a:cs typeface="Calibri"/>
              </a:rPr>
              <a:t> serveur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</a:t>
            </a:r>
            <a:r>
              <a:rPr sz="1439" spc="9" dirty="0">
                <a:latin typeface="Calibri"/>
                <a:cs typeface="Calibri"/>
              </a:rPr>
              <a:t>, </a:t>
            </a:r>
            <a:r>
              <a:rPr sz="1439" spc="5" dirty="0">
                <a:latin typeface="Calibri"/>
                <a:cs typeface="Calibri"/>
              </a:rPr>
              <a:t>Mercurial,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Bazaar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1658" y="3069669"/>
            <a:ext cx="4995287" cy="2614642"/>
            <a:chOff x="2398775" y="3307079"/>
            <a:chExt cx="5381625" cy="281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9" y="3314700"/>
              <a:ext cx="5362955" cy="279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8775" y="3307079"/>
              <a:ext cx="5381625" cy="2816860"/>
            </a:xfrm>
            <a:custGeom>
              <a:avLst/>
              <a:gdLst/>
              <a:ahLst/>
              <a:cxnLst/>
              <a:rect l="l" t="t" r="r" b="b"/>
              <a:pathLst>
                <a:path w="5381625" h="2816860">
                  <a:moveTo>
                    <a:pt x="5379720" y="2816352"/>
                  </a:moveTo>
                  <a:lnTo>
                    <a:pt x="3048" y="2816352"/>
                  </a:lnTo>
                  <a:lnTo>
                    <a:pt x="0" y="28148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5379720" y="0"/>
                  </a:lnTo>
                  <a:lnTo>
                    <a:pt x="5381244" y="1524"/>
                  </a:lnTo>
                  <a:lnTo>
                    <a:pt x="538124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807207"/>
                  </a:lnTo>
                  <a:lnTo>
                    <a:pt x="4572" y="2807207"/>
                  </a:lnTo>
                  <a:lnTo>
                    <a:pt x="9144" y="2811780"/>
                  </a:lnTo>
                  <a:lnTo>
                    <a:pt x="5381244" y="2811780"/>
                  </a:lnTo>
                  <a:lnTo>
                    <a:pt x="5381244" y="2814828"/>
                  </a:lnTo>
                  <a:lnTo>
                    <a:pt x="5379720" y="2816352"/>
                  </a:lnTo>
                  <a:close/>
                </a:path>
                <a:path w="5381625" h="2816860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5381625" h="2816860">
                  <a:moveTo>
                    <a:pt x="537210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5372100" y="4572"/>
                  </a:lnTo>
                  <a:lnTo>
                    <a:pt x="5372100" y="762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5372100" y="4572"/>
                  </a:lnTo>
                  <a:lnTo>
                    <a:pt x="5376671" y="7620"/>
                  </a:lnTo>
                  <a:lnTo>
                    <a:pt x="5381244" y="7620"/>
                  </a:lnTo>
                  <a:lnTo>
                    <a:pt x="5381244" y="2807207"/>
                  </a:lnTo>
                  <a:lnTo>
                    <a:pt x="5376671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7620"/>
                  </a:moveTo>
                  <a:lnTo>
                    <a:pt x="5376671" y="7620"/>
                  </a:lnTo>
                  <a:lnTo>
                    <a:pt x="5372100" y="4572"/>
                  </a:lnTo>
                  <a:lnTo>
                    <a:pt x="5381244" y="4572"/>
                  </a:lnTo>
                  <a:lnTo>
                    <a:pt x="5381244" y="7620"/>
                  </a:lnTo>
                  <a:close/>
                </a:path>
                <a:path w="5381625" h="2816860">
                  <a:moveTo>
                    <a:pt x="9144" y="2811780"/>
                  </a:moveTo>
                  <a:lnTo>
                    <a:pt x="4572" y="2807207"/>
                  </a:lnTo>
                  <a:lnTo>
                    <a:pt x="9144" y="2807207"/>
                  </a:lnTo>
                  <a:lnTo>
                    <a:pt x="9144" y="281178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9144" y="2811780"/>
                  </a:lnTo>
                  <a:lnTo>
                    <a:pt x="9144" y="2807207"/>
                  </a:lnTo>
                  <a:lnTo>
                    <a:pt x="5372100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2811780"/>
                  </a:moveTo>
                  <a:lnTo>
                    <a:pt x="5372100" y="2811780"/>
                  </a:lnTo>
                  <a:lnTo>
                    <a:pt x="5376671" y="2807207"/>
                  </a:lnTo>
                  <a:lnTo>
                    <a:pt x="5381244" y="2807207"/>
                  </a:lnTo>
                  <a:lnTo>
                    <a:pt x="5381244" y="281178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8674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83425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dirty="0">
                <a:latin typeface="Calibri"/>
                <a:cs typeface="Calibri"/>
              </a:rPr>
              <a:t>-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ob</a:t>
            </a:r>
            <a:r>
              <a:rPr sz="2924" spc="-135" dirty="0">
                <a:latin typeface="Calibri"/>
                <a:cs typeface="Calibri"/>
              </a:rPr>
              <a:t>j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if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7836264" cy="33497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717">
              <a:latin typeface="Trebuchet MS"/>
              <a:cs typeface="Trebuchet MS"/>
            </a:endParaRPr>
          </a:p>
          <a:p>
            <a:pPr>
              <a:spcBef>
                <a:spcPts val="51"/>
              </a:spcBef>
              <a:buClr>
                <a:srgbClr val="493D2F"/>
              </a:buClr>
              <a:buFont typeface="Times New Roman"/>
              <a:buChar char="■"/>
            </a:pPr>
            <a:endParaRPr sz="1996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B3B334"/>
                </a:solidFill>
                <a:latin typeface="Trebuchet MS"/>
                <a:cs typeface="Trebuchet MS"/>
              </a:rPr>
              <a:t>r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a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167" dirty="0">
                <a:solidFill>
                  <a:srgbClr val="B3B334"/>
                </a:solidFill>
                <a:latin typeface="Trebuchet MS"/>
                <a:cs typeface="Trebuchet MS"/>
              </a:rPr>
              <a:t>m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42" dirty="0">
                <a:solidFill>
                  <a:srgbClr val="B3B334"/>
                </a:solidFill>
                <a:latin typeface="Trebuchet MS"/>
                <a:cs typeface="Trebuchet MS"/>
              </a:rPr>
              <a:t>l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42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Faciliter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développement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parallèle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(branches,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merges…)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è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23" dirty="0">
                <a:solidFill>
                  <a:srgbClr val="B3B334"/>
                </a:solidFill>
                <a:latin typeface="Trebuchet MS"/>
                <a:cs typeface="Trebuchet MS"/>
              </a:rPr>
              <a:t>tr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b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u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8"/>
              </a:spcBef>
              <a:buClr>
                <a:srgbClr val="BF0000"/>
              </a:buClr>
              <a:buFont typeface="Wingdings"/>
              <a:buChar char=""/>
            </a:pPr>
            <a:endParaRPr sz="2321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Gérer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projets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taille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importante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(Gnome,</a:t>
            </a:r>
            <a:r>
              <a:rPr sz="1578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KDE,XORG,</a:t>
            </a:r>
            <a:r>
              <a:rPr sz="1578" spc="-19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Spring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Boot,</a:t>
            </a:r>
            <a:r>
              <a:rPr sz="1578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PostgreSQL,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Android...)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22551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ll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188317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60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Linux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728" y="1749804"/>
            <a:ext cx="1463516" cy="543963"/>
          </a:xfrm>
          <a:prstGeom prst="rect">
            <a:avLst/>
          </a:prstGeom>
        </p:spPr>
        <p:txBody>
          <a:bodyPr vert="horz" wrap="square" lIns="0" tIns="36544" rIns="0" bIns="0" rtlCol="0">
            <a:spAutoFit/>
          </a:bodyPr>
          <a:lstStyle/>
          <a:p>
            <a:pPr marL="271717" indent="-260518">
              <a:spcBef>
                <a:spcPts val="288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5" dirty="0">
                <a:latin typeface="Calibri"/>
                <a:cs typeface="Calibri"/>
              </a:rPr>
              <a:t>CentOS/Fedora</a:t>
            </a:r>
            <a:endParaRPr sz="1439">
              <a:latin typeface="Calibri"/>
              <a:cs typeface="Calibri"/>
            </a:endParaRPr>
          </a:p>
          <a:p>
            <a:pPr marL="271717" indent="-260518">
              <a:spcBef>
                <a:spcPts val="52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9" dirty="0">
                <a:latin typeface="Calibri"/>
                <a:cs typeface="Calibri"/>
              </a:rPr>
              <a:t>Debian/Ubuntu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36" y="2343523"/>
            <a:ext cx="200695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6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macOS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036" y="3142706"/>
            <a:ext cx="6419311" cy="73939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42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Windows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33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9" dirty="0">
                <a:latin typeface="Calibri"/>
                <a:cs typeface="Calibri"/>
              </a:rPr>
              <a:t>Rendez-vous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sur</a:t>
            </a:r>
            <a:r>
              <a:rPr sz="1299" spc="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https://gitforwindows.org/</a:t>
            </a:r>
            <a:r>
              <a:rPr sz="1299" spc="-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télécharger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installer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Gitforwindows.</a:t>
            </a:r>
            <a:endParaRPr sz="1299">
              <a:latin typeface="Calibri"/>
              <a:cs typeface="Calibri"/>
            </a:endParaRPr>
          </a:p>
          <a:p>
            <a:pPr marL="509248" lvl="1" indent="-260518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suite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Git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Bash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36" y="4205116"/>
            <a:ext cx="341329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-5" dirty="0">
                <a:latin typeface="Calibri"/>
                <a:cs typeface="Calibri"/>
              </a:rPr>
              <a:t>Vérifier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l’installation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avec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la </a:t>
            </a:r>
            <a:r>
              <a:rPr sz="1439" b="1" spc="14" dirty="0">
                <a:latin typeface="Calibri"/>
                <a:cs typeface="Calibri"/>
              </a:rPr>
              <a:t>commande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6962" y="1732878"/>
            <a:ext cx="1933869" cy="314158"/>
            <a:chOff x="2910839" y="1866900"/>
            <a:chExt cx="2083435" cy="338455"/>
          </a:xfrm>
        </p:grpSpPr>
        <p:sp>
          <p:nvSpPr>
            <p:cNvPr id="15" name="object 15"/>
            <p:cNvSpPr/>
            <p:nvPr/>
          </p:nvSpPr>
          <p:spPr>
            <a:xfrm>
              <a:off x="2918459" y="1874520"/>
              <a:ext cx="2070100" cy="325120"/>
            </a:xfrm>
            <a:custGeom>
              <a:avLst/>
              <a:gdLst/>
              <a:ahLst/>
              <a:cxnLst/>
              <a:rect l="l" t="t" r="r" b="b"/>
              <a:pathLst>
                <a:path w="2070100" h="325119">
                  <a:moveTo>
                    <a:pt x="2069591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2069591" y="0"/>
                  </a:lnTo>
                  <a:lnTo>
                    <a:pt x="2069591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0839" y="1866900"/>
              <a:ext cx="2083435" cy="338455"/>
            </a:xfrm>
            <a:custGeom>
              <a:avLst/>
              <a:gdLst/>
              <a:ahLst/>
              <a:cxnLst/>
              <a:rect l="l" t="t" r="r" b="b"/>
              <a:pathLst>
                <a:path w="2083435" h="338455">
                  <a:moveTo>
                    <a:pt x="2080260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080260" y="0"/>
                  </a:lnTo>
                  <a:lnTo>
                    <a:pt x="2083308" y="4572"/>
                  </a:lnTo>
                  <a:lnTo>
                    <a:pt x="2083308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24612"/>
                  </a:lnTo>
                  <a:lnTo>
                    <a:pt x="7620" y="324612"/>
                  </a:lnTo>
                  <a:lnTo>
                    <a:pt x="15240" y="332232"/>
                  </a:lnTo>
                  <a:lnTo>
                    <a:pt x="2083308" y="332232"/>
                  </a:lnTo>
                  <a:lnTo>
                    <a:pt x="2083308" y="335280"/>
                  </a:lnTo>
                  <a:lnTo>
                    <a:pt x="2080260" y="338328"/>
                  </a:lnTo>
                  <a:close/>
                </a:path>
                <a:path w="2083435" h="338455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2083435" h="338455">
                  <a:moveTo>
                    <a:pt x="2069592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2069592" y="7620"/>
                  </a:lnTo>
                  <a:lnTo>
                    <a:pt x="2069592" y="15240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2069592" y="7620"/>
                  </a:lnTo>
                  <a:lnTo>
                    <a:pt x="2077212" y="15240"/>
                  </a:lnTo>
                  <a:lnTo>
                    <a:pt x="2083308" y="15240"/>
                  </a:lnTo>
                  <a:lnTo>
                    <a:pt x="2083308" y="324612"/>
                  </a:lnTo>
                  <a:lnTo>
                    <a:pt x="207721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15240"/>
                  </a:moveTo>
                  <a:lnTo>
                    <a:pt x="2077212" y="15240"/>
                  </a:lnTo>
                  <a:lnTo>
                    <a:pt x="2069592" y="7620"/>
                  </a:lnTo>
                  <a:lnTo>
                    <a:pt x="2083308" y="7620"/>
                  </a:lnTo>
                  <a:lnTo>
                    <a:pt x="2083308" y="15240"/>
                  </a:lnTo>
                  <a:close/>
                </a:path>
                <a:path w="2083435" h="338455">
                  <a:moveTo>
                    <a:pt x="15240" y="332232"/>
                  </a:moveTo>
                  <a:lnTo>
                    <a:pt x="7620" y="324612"/>
                  </a:lnTo>
                  <a:lnTo>
                    <a:pt x="15240" y="324612"/>
                  </a:lnTo>
                  <a:lnTo>
                    <a:pt x="15240" y="332232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15240" y="332232"/>
                  </a:lnTo>
                  <a:lnTo>
                    <a:pt x="15240" y="324612"/>
                  </a:lnTo>
                  <a:lnTo>
                    <a:pt x="206959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332232"/>
                  </a:moveTo>
                  <a:lnTo>
                    <a:pt x="2069592" y="332232"/>
                  </a:lnTo>
                  <a:lnTo>
                    <a:pt x="2077212" y="324612"/>
                  </a:lnTo>
                  <a:lnTo>
                    <a:pt x="2083308" y="324612"/>
                  </a:lnTo>
                  <a:lnTo>
                    <a:pt x="2083308" y="33223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84036" y="1739951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dnf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76962" y="2070966"/>
            <a:ext cx="1973359" cy="312979"/>
            <a:chOff x="2910839" y="2231136"/>
            <a:chExt cx="2125980" cy="337185"/>
          </a:xfrm>
        </p:grpSpPr>
        <p:sp>
          <p:nvSpPr>
            <p:cNvPr id="19" name="object 19"/>
            <p:cNvSpPr/>
            <p:nvPr/>
          </p:nvSpPr>
          <p:spPr>
            <a:xfrm>
              <a:off x="2918459" y="2237232"/>
              <a:ext cx="2112645" cy="325120"/>
            </a:xfrm>
            <a:custGeom>
              <a:avLst/>
              <a:gdLst/>
              <a:ahLst/>
              <a:cxnLst/>
              <a:rect l="l" t="t" r="r" b="b"/>
              <a:pathLst>
                <a:path w="2112645" h="325119">
                  <a:moveTo>
                    <a:pt x="2112263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2112263" y="0"/>
                  </a:lnTo>
                  <a:lnTo>
                    <a:pt x="2112263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39" y="2231136"/>
              <a:ext cx="2125980" cy="337185"/>
            </a:xfrm>
            <a:custGeom>
              <a:avLst/>
              <a:gdLst/>
              <a:ahLst/>
              <a:cxnLst/>
              <a:rect l="l" t="t" r="r" b="b"/>
              <a:pathLst>
                <a:path w="2125979" h="337185">
                  <a:moveTo>
                    <a:pt x="212293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22932" y="0"/>
                  </a:lnTo>
                  <a:lnTo>
                    <a:pt x="2125980" y="3048"/>
                  </a:lnTo>
                  <a:lnTo>
                    <a:pt x="212598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2125980" y="330708"/>
                  </a:lnTo>
                  <a:lnTo>
                    <a:pt x="2125980" y="333756"/>
                  </a:lnTo>
                  <a:lnTo>
                    <a:pt x="2122932" y="336804"/>
                  </a:lnTo>
                  <a:close/>
                </a:path>
                <a:path w="2125979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125979" h="337185">
                  <a:moveTo>
                    <a:pt x="211226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112264" y="6096"/>
                  </a:lnTo>
                  <a:lnTo>
                    <a:pt x="2112264" y="13716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2112264" y="6096"/>
                  </a:lnTo>
                  <a:lnTo>
                    <a:pt x="2119884" y="13716"/>
                  </a:lnTo>
                  <a:lnTo>
                    <a:pt x="2125980" y="13716"/>
                  </a:lnTo>
                  <a:lnTo>
                    <a:pt x="2125980" y="323088"/>
                  </a:lnTo>
                  <a:lnTo>
                    <a:pt x="211988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13716"/>
                  </a:moveTo>
                  <a:lnTo>
                    <a:pt x="2119884" y="13716"/>
                  </a:lnTo>
                  <a:lnTo>
                    <a:pt x="2112264" y="6096"/>
                  </a:lnTo>
                  <a:lnTo>
                    <a:pt x="2125980" y="6096"/>
                  </a:lnTo>
                  <a:lnTo>
                    <a:pt x="2125980" y="13716"/>
                  </a:lnTo>
                  <a:close/>
                </a:path>
                <a:path w="2125979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211226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330708"/>
                  </a:moveTo>
                  <a:lnTo>
                    <a:pt x="2112264" y="330708"/>
                  </a:lnTo>
                  <a:lnTo>
                    <a:pt x="2119884" y="323088"/>
                  </a:lnTo>
                  <a:lnTo>
                    <a:pt x="2125980" y="323088"/>
                  </a:lnTo>
                  <a:lnTo>
                    <a:pt x="212598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4036" y="2076624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5" dirty="0">
                <a:latin typeface="Calibri"/>
                <a:cs typeface="Calibri"/>
              </a:rPr>
              <a:t> 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9209" y="2680656"/>
            <a:ext cx="1421667" cy="312979"/>
            <a:chOff x="952500" y="2887979"/>
            <a:chExt cx="1531620" cy="337185"/>
          </a:xfrm>
        </p:grpSpPr>
        <p:sp>
          <p:nvSpPr>
            <p:cNvPr id="23" name="object 23"/>
            <p:cNvSpPr/>
            <p:nvPr/>
          </p:nvSpPr>
          <p:spPr>
            <a:xfrm>
              <a:off x="960120" y="2894075"/>
              <a:ext cx="1516380" cy="325120"/>
            </a:xfrm>
            <a:custGeom>
              <a:avLst/>
              <a:gdLst/>
              <a:ahLst/>
              <a:cxnLst/>
              <a:rect l="l" t="t" r="r" b="b"/>
              <a:pathLst>
                <a:path w="1516380" h="325119">
                  <a:moveTo>
                    <a:pt x="1516379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1516379" y="0"/>
                  </a:lnTo>
                  <a:lnTo>
                    <a:pt x="1516379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500" y="2887979"/>
              <a:ext cx="1531620" cy="337185"/>
            </a:xfrm>
            <a:custGeom>
              <a:avLst/>
              <a:gdLst/>
              <a:ahLst/>
              <a:cxnLst/>
              <a:rect l="l" t="t" r="r" b="b"/>
              <a:pathLst>
                <a:path w="1531620" h="337185">
                  <a:moveTo>
                    <a:pt x="152857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8572" y="0"/>
                  </a:lnTo>
                  <a:lnTo>
                    <a:pt x="1531620" y="3048"/>
                  </a:lnTo>
                  <a:lnTo>
                    <a:pt x="153162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1531620" y="330708"/>
                  </a:lnTo>
                  <a:lnTo>
                    <a:pt x="1531620" y="333756"/>
                  </a:lnTo>
                  <a:lnTo>
                    <a:pt x="1528572" y="336804"/>
                  </a:lnTo>
                  <a:close/>
                </a:path>
                <a:path w="1531620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1531620" h="337185">
                  <a:moveTo>
                    <a:pt x="151790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1517904" y="6096"/>
                  </a:lnTo>
                  <a:lnTo>
                    <a:pt x="1517904" y="13716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17904" y="6096"/>
                  </a:lnTo>
                  <a:lnTo>
                    <a:pt x="1524000" y="13716"/>
                  </a:lnTo>
                  <a:lnTo>
                    <a:pt x="1531620" y="13716"/>
                  </a:lnTo>
                  <a:lnTo>
                    <a:pt x="1531620" y="323088"/>
                  </a:lnTo>
                  <a:lnTo>
                    <a:pt x="1524000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13716"/>
                  </a:moveTo>
                  <a:lnTo>
                    <a:pt x="1524000" y="13716"/>
                  </a:lnTo>
                  <a:lnTo>
                    <a:pt x="1517904" y="6096"/>
                  </a:lnTo>
                  <a:lnTo>
                    <a:pt x="1531620" y="6096"/>
                  </a:lnTo>
                  <a:lnTo>
                    <a:pt x="1531620" y="13716"/>
                  </a:lnTo>
                  <a:close/>
                </a:path>
                <a:path w="1531620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1517904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330708"/>
                  </a:moveTo>
                  <a:lnTo>
                    <a:pt x="1517904" y="330708"/>
                  </a:lnTo>
                  <a:lnTo>
                    <a:pt x="1524000" y="323088"/>
                  </a:lnTo>
                  <a:lnTo>
                    <a:pt x="1531620" y="323088"/>
                  </a:lnTo>
                  <a:lnTo>
                    <a:pt x="153162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6281" y="2686315"/>
            <a:ext cx="140752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brew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 </a:t>
            </a:r>
            <a:r>
              <a:rPr sz="1439" spc="5" dirty="0">
                <a:latin typeface="Calibri"/>
                <a:cs typeface="Calibri"/>
              </a:rPr>
              <a:t>git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9030" y="2991867"/>
            <a:ext cx="2440175" cy="171165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332144" y="4160321"/>
            <a:ext cx="1250737" cy="314158"/>
            <a:chOff x="4370832" y="4482083"/>
            <a:chExt cx="1347470" cy="338455"/>
          </a:xfrm>
        </p:grpSpPr>
        <p:sp>
          <p:nvSpPr>
            <p:cNvPr id="28" name="object 28"/>
            <p:cNvSpPr/>
            <p:nvPr/>
          </p:nvSpPr>
          <p:spPr>
            <a:xfrm>
              <a:off x="4376927" y="4489703"/>
              <a:ext cx="1333500" cy="323215"/>
            </a:xfrm>
            <a:custGeom>
              <a:avLst/>
              <a:gdLst/>
              <a:ahLst/>
              <a:cxnLst/>
              <a:rect l="l" t="t" r="r" b="b"/>
              <a:pathLst>
                <a:path w="1333500" h="323214">
                  <a:moveTo>
                    <a:pt x="1333500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32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0832" y="4482083"/>
              <a:ext cx="1347470" cy="338455"/>
            </a:xfrm>
            <a:custGeom>
              <a:avLst/>
              <a:gdLst/>
              <a:ahLst/>
              <a:cxnLst/>
              <a:rect l="l" t="t" r="r" b="b"/>
              <a:pathLst>
                <a:path w="1347470" h="338454">
                  <a:moveTo>
                    <a:pt x="1344167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44167" y="0"/>
                  </a:lnTo>
                  <a:lnTo>
                    <a:pt x="1347216" y="3048"/>
                  </a:lnTo>
                  <a:lnTo>
                    <a:pt x="13472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4612"/>
                  </a:lnTo>
                  <a:lnTo>
                    <a:pt x="6096" y="324612"/>
                  </a:lnTo>
                  <a:lnTo>
                    <a:pt x="13716" y="330707"/>
                  </a:lnTo>
                  <a:lnTo>
                    <a:pt x="1347216" y="330707"/>
                  </a:lnTo>
                  <a:lnTo>
                    <a:pt x="1347216" y="335280"/>
                  </a:lnTo>
                  <a:lnTo>
                    <a:pt x="1344167" y="338328"/>
                  </a:lnTo>
                  <a:close/>
                </a:path>
                <a:path w="1347470" h="33845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47470" h="338454">
                  <a:moveTo>
                    <a:pt x="13335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33500" y="7620"/>
                  </a:lnTo>
                  <a:lnTo>
                    <a:pt x="1333500" y="13716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33500" y="7620"/>
                  </a:lnTo>
                  <a:lnTo>
                    <a:pt x="1339596" y="13716"/>
                  </a:lnTo>
                  <a:lnTo>
                    <a:pt x="1347216" y="13716"/>
                  </a:lnTo>
                  <a:lnTo>
                    <a:pt x="1347216" y="324612"/>
                  </a:lnTo>
                  <a:lnTo>
                    <a:pt x="1339596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13716"/>
                  </a:moveTo>
                  <a:lnTo>
                    <a:pt x="1339596" y="13716"/>
                  </a:lnTo>
                  <a:lnTo>
                    <a:pt x="1333500" y="7620"/>
                  </a:lnTo>
                  <a:lnTo>
                    <a:pt x="1347216" y="7620"/>
                  </a:lnTo>
                  <a:lnTo>
                    <a:pt x="1347216" y="13716"/>
                  </a:lnTo>
                  <a:close/>
                </a:path>
                <a:path w="1347470" h="338454">
                  <a:moveTo>
                    <a:pt x="13716" y="330707"/>
                  </a:moveTo>
                  <a:lnTo>
                    <a:pt x="6096" y="324612"/>
                  </a:lnTo>
                  <a:lnTo>
                    <a:pt x="13716" y="324612"/>
                  </a:lnTo>
                  <a:lnTo>
                    <a:pt x="13716" y="330707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716" y="330707"/>
                  </a:lnTo>
                  <a:lnTo>
                    <a:pt x="13716" y="324612"/>
                  </a:lnTo>
                  <a:lnTo>
                    <a:pt x="1333500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330707"/>
                  </a:moveTo>
                  <a:lnTo>
                    <a:pt x="1333500" y="330707"/>
                  </a:lnTo>
                  <a:lnTo>
                    <a:pt x="1339596" y="324612"/>
                  </a:lnTo>
                  <a:lnTo>
                    <a:pt x="1347216" y="324612"/>
                  </a:lnTo>
                  <a:lnTo>
                    <a:pt x="1347216" y="330707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37802" y="4167394"/>
            <a:ext cx="1237770" cy="248254"/>
          </a:xfrm>
          <a:prstGeom prst="rect">
            <a:avLst/>
          </a:prstGeom>
        </p:spPr>
        <p:txBody>
          <a:bodyPr vert="horz" wrap="square" lIns="0" tIns="26524" rIns="0" bIns="0" rtlCol="0">
            <a:spAutoFit/>
          </a:bodyPr>
          <a:lstStyle/>
          <a:p>
            <a:pPr marL="74855">
              <a:spcBef>
                <a:spcPts val="209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git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--version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4786" y="1567371"/>
            <a:ext cx="2266179" cy="94777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9">
            <a:extLst>
              <a:ext uri="{FF2B5EF4-FFF2-40B4-BE49-F238E27FC236}">
                <a16:creationId xmlns:a16="http://schemas.microsoft.com/office/drawing/2014/main" id="{9A52C1E9-AAA7-0345-B803-68169B15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1268" name="Rectangle 8">
            <a:extLst>
              <a:ext uri="{FF2B5EF4-FFF2-40B4-BE49-F238E27FC236}">
                <a16:creationId xmlns:a16="http://schemas.microsoft.com/office/drawing/2014/main" id="{1F140A7F-7365-8D45-97F4-1EA54E1F3F58}"/>
              </a:ext>
            </a:extLst>
          </p:cNvPr>
          <p:cNvSpPr>
            <a:spLocks/>
          </p:cNvSpPr>
          <p:nvPr/>
        </p:nvSpPr>
        <p:spPr bwMode="auto">
          <a:xfrm>
            <a:off x="557436" y="1995367"/>
            <a:ext cx="8229240" cy="28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266700">
              <a:spcBef>
                <a:spcPct val="20000"/>
              </a:spcBef>
              <a:defRPr sz="24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9pPr>
          </a:lstStyle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Présentation du formateur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Le plan de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Objectifs de la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Public concerné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Connaissances requises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Références bibliographiques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90E99E06-A3E6-C240-B235-A4558C8F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846" y="53578"/>
            <a:ext cx="24746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fr-FR" altLang="fr-FR" sz="3000" b="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CEBEF-233C-4908-B16F-098128C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483748"/>
            <a:ext cx="8386777" cy="2991520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2485" indent="-351287"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32" dirty="0">
                <a:solidFill>
                  <a:srgbClr val="3F3F3F"/>
                </a:solidFill>
                <a:latin typeface="Trebuchet MS"/>
                <a:cs typeface="Trebuchet MS"/>
              </a:rPr>
              <a:t>Repository</a:t>
            </a:r>
            <a:r>
              <a:rPr sz="1717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(dépôt)</a:t>
            </a:r>
            <a:endParaRPr sz="1717">
              <a:latin typeface="Trebuchet MS"/>
              <a:cs typeface="Trebuchet MS"/>
            </a:endParaRPr>
          </a:p>
          <a:p>
            <a:pPr marL="730275" lvl="1" indent="-357181">
              <a:spcBef>
                <a:spcPts val="158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C’est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l’endroit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où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stocker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ses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objets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versions,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578" spc="-23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tags…</a:t>
            </a:r>
            <a:endParaRPr sz="1578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Situé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sous-répertoire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.git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l’emplacement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initialisé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spcBef>
                <a:spcPts val="515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Organisé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filesystem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versionné,</a:t>
            </a:r>
            <a:r>
              <a:rPr sz="1578" spc="2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contenant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l’intégralité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chaque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version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commit)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09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Comment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?</a:t>
            </a:r>
            <a:endParaRPr sz="1717">
              <a:latin typeface="Trebuchet MS"/>
              <a:cs typeface="Trebuchet MS"/>
            </a:endParaRPr>
          </a:p>
          <a:p>
            <a:pPr marL="737348" indent="-364254">
              <a:spcBef>
                <a:spcPts val="158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6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1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Déclarer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11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Techniquement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4165" y="4540848"/>
            <a:ext cx="4595074" cy="967817"/>
            <a:chOff x="1658111" y="4892040"/>
            <a:chExt cx="4950460" cy="1042669"/>
          </a:xfrm>
        </p:grpSpPr>
        <p:sp>
          <p:nvSpPr>
            <p:cNvPr id="11" name="object 11"/>
            <p:cNvSpPr/>
            <p:nvPr/>
          </p:nvSpPr>
          <p:spPr>
            <a:xfrm>
              <a:off x="1665731" y="4899660"/>
              <a:ext cx="4935220" cy="1028700"/>
            </a:xfrm>
            <a:custGeom>
              <a:avLst/>
              <a:gdLst/>
              <a:ahLst/>
              <a:cxnLst/>
              <a:rect l="l" t="t" r="r" b="b"/>
              <a:pathLst>
                <a:path w="4935220" h="1028700">
                  <a:moveTo>
                    <a:pt x="49347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8111" y="4892040"/>
              <a:ext cx="4950460" cy="1042669"/>
            </a:xfrm>
            <a:custGeom>
              <a:avLst/>
              <a:gdLst/>
              <a:ahLst/>
              <a:cxnLst/>
              <a:rect l="l" t="t" r="r" b="b"/>
              <a:pathLst>
                <a:path w="4950459" h="1042670">
                  <a:moveTo>
                    <a:pt x="4946904" y="1042416"/>
                  </a:moveTo>
                  <a:lnTo>
                    <a:pt x="4572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4946904" y="0"/>
                  </a:lnTo>
                  <a:lnTo>
                    <a:pt x="4949952" y="3048"/>
                  </a:lnTo>
                  <a:lnTo>
                    <a:pt x="49499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4949952" y="1036320"/>
                  </a:lnTo>
                  <a:lnTo>
                    <a:pt x="4949952" y="1039368"/>
                  </a:lnTo>
                  <a:lnTo>
                    <a:pt x="4946904" y="1042416"/>
                  </a:lnTo>
                  <a:close/>
                </a:path>
                <a:path w="4950459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4950459" h="1042670">
                  <a:moveTo>
                    <a:pt x="49362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4936236" y="7620"/>
                  </a:lnTo>
                  <a:lnTo>
                    <a:pt x="4936236" y="13716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4936236" y="7620"/>
                  </a:lnTo>
                  <a:lnTo>
                    <a:pt x="4942332" y="13716"/>
                  </a:lnTo>
                  <a:lnTo>
                    <a:pt x="4949952" y="13716"/>
                  </a:lnTo>
                  <a:lnTo>
                    <a:pt x="4949952" y="1028700"/>
                  </a:lnTo>
                  <a:lnTo>
                    <a:pt x="4942332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3716"/>
                  </a:moveTo>
                  <a:lnTo>
                    <a:pt x="4942332" y="13716"/>
                  </a:lnTo>
                  <a:lnTo>
                    <a:pt x="4936236" y="7620"/>
                  </a:lnTo>
                  <a:lnTo>
                    <a:pt x="4949952" y="7620"/>
                  </a:lnTo>
                  <a:lnTo>
                    <a:pt x="4949952" y="13716"/>
                  </a:lnTo>
                  <a:close/>
                </a:path>
                <a:path w="4950459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4936236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036320"/>
                  </a:moveTo>
                  <a:lnTo>
                    <a:pt x="4936236" y="1036320"/>
                  </a:lnTo>
                  <a:lnTo>
                    <a:pt x="4942332" y="1028700"/>
                  </a:lnTo>
                  <a:lnTo>
                    <a:pt x="4949952" y="1028700"/>
                  </a:lnTo>
                  <a:lnTo>
                    <a:pt x="494995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1239" y="4547921"/>
            <a:ext cx="4580928" cy="88003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223385" indent="-150888">
              <a:spcBef>
                <a:spcPts val="752"/>
              </a:spcBef>
              <a:buChar char="&gt;"/>
              <a:tabLst>
                <a:tab pos="223975" algn="l"/>
              </a:tabLst>
            </a:pPr>
            <a:r>
              <a:rPr sz="1253" b="1" dirty="0">
                <a:latin typeface="Times New Roman"/>
                <a:cs typeface="Times New Roman"/>
              </a:rPr>
              <a:t>mkdir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9"/>
              </a:spcBef>
              <a:buChar char="&gt;"/>
              <a:tabLst>
                <a:tab pos="223975" algn="l"/>
              </a:tabLst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0"/>
              </a:spcBef>
              <a:buChar char="&gt;"/>
              <a:tabLst>
                <a:tab pos="223975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1476372"/>
            <a:ext cx="29771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compte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19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9" y="2907925"/>
            <a:ext cx="619887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désactiver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coloration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console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(par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défaut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activée)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3981618"/>
            <a:ext cx="659201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9" y="5055310"/>
            <a:ext cx="530531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vérifier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valeur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propriété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196" y="1899800"/>
            <a:ext cx="4651658" cy="673701"/>
            <a:chOff x="1452372" y="2046732"/>
            <a:chExt cx="5011420" cy="725805"/>
          </a:xfrm>
        </p:grpSpPr>
        <p:sp>
          <p:nvSpPr>
            <p:cNvPr id="16" name="object 16"/>
            <p:cNvSpPr/>
            <p:nvPr/>
          </p:nvSpPr>
          <p:spPr>
            <a:xfrm>
              <a:off x="1459992" y="2052828"/>
              <a:ext cx="4997450" cy="711835"/>
            </a:xfrm>
            <a:custGeom>
              <a:avLst/>
              <a:gdLst/>
              <a:ahLst/>
              <a:cxnLst/>
              <a:rect l="l" t="t" r="r" b="b"/>
              <a:pathLst>
                <a:path w="4997450" h="711835">
                  <a:moveTo>
                    <a:pt x="4997195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4997195" y="0"/>
                  </a:lnTo>
                  <a:lnTo>
                    <a:pt x="4997195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2372" y="2046732"/>
              <a:ext cx="5011420" cy="725805"/>
            </a:xfrm>
            <a:custGeom>
              <a:avLst/>
              <a:gdLst/>
              <a:ahLst/>
              <a:cxnLst/>
              <a:rect l="l" t="t" r="r" b="b"/>
              <a:pathLst>
                <a:path w="5011420" h="725805">
                  <a:moveTo>
                    <a:pt x="5007864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5007864" y="0"/>
                  </a:lnTo>
                  <a:lnTo>
                    <a:pt x="5010912" y="3048"/>
                  </a:lnTo>
                  <a:lnTo>
                    <a:pt x="50109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7804"/>
                  </a:lnTo>
                  <a:lnTo>
                    <a:pt x="5010912" y="717804"/>
                  </a:lnTo>
                  <a:lnTo>
                    <a:pt x="5010912" y="722375"/>
                  </a:lnTo>
                  <a:lnTo>
                    <a:pt x="5007864" y="725423"/>
                  </a:lnTo>
                  <a:close/>
                </a:path>
                <a:path w="5011420" h="72580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011420" h="725805">
                  <a:moveTo>
                    <a:pt x="49971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97196" y="6096"/>
                  </a:lnTo>
                  <a:lnTo>
                    <a:pt x="4997196" y="13716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4997196" y="6096"/>
                  </a:lnTo>
                  <a:lnTo>
                    <a:pt x="5004816" y="13716"/>
                  </a:lnTo>
                  <a:lnTo>
                    <a:pt x="5010912" y="13716"/>
                  </a:lnTo>
                  <a:lnTo>
                    <a:pt x="5010912" y="711708"/>
                  </a:lnTo>
                  <a:lnTo>
                    <a:pt x="500481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13716"/>
                  </a:moveTo>
                  <a:lnTo>
                    <a:pt x="5004816" y="13716"/>
                  </a:lnTo>
                  <a:lnTo>
                    <a:pt x="4997196" y="6096"/>
                  </a:lnTo>
                  <a:lnTo>
                    <a:pt x="5010912" y="6096"/>
                  </a:lnTo>
                  <a:lnTo>
                    <a:pt x="5010912" y="13716"/>
                  </a:lnTo>
                  <a:close/>
                </a:path>
                <a:path w="5011420" h="725805">
                  <a:moveTo>
                    <a:pt x="15240" y="717804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7804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15240" y="717804"/>
                  </a:lnTo>
                  <a:lnTo>
                    <a:pt x="15240" y="711708"/>
                  </a:lnTo>
                  <a:lnTo>
                    <a:pt x="499719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717804"/>
                  </a:moveTo>
                  <a:lnTo>
                    <a:pt x="4997196" y="717804"/>
                  </a:lnTo>
                  <a:lnTo>
                    <a:pt x="5004816" y="711708"/>
                  </a:lnTo>
                  <a:lnTo>
                    <a:pt x="5010912" y="711708"/>
                  </a:lnTo>
                  <a:lnTo>
                    <a:pt x="5010912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0268" y="1905457"/>
            <a:ext cx="4638691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454656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70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r>
              <a:rPr sz="1253" b="1" spc="60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"monNom" 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user.email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"mon@email"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52902" y="4393730"/>
            <a:ext cx="4593306" cy="381941"/>
            <a:chOff x="1484375" y="4733544"/>
            <a:chExt cx="4948555" cy="411480"/>
          </a:xfrm>
        </p:grpSpPr>
        <p:sp>
          <p:nvSpPr>
            <p:cNvPr id="20" name="object 20"/>
            <p:cNvSpPr/>
            <p:nvPr/>
          </p:nvSpPr>
          <p:spPr>
            <a:xfrm>
              <a:off x="1490471" y="4741164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375" y="4733544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5383"/>
                  </a:lnTo>
                  <a:lnTo>
                    <a:pt x="4948428" y="405383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934712" y="7620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4934712" y="7620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7764"/>
                  </a:lnTo>
                  <a:lnTo>
                    <a:pt x="494233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7620"/>
                  </a:lnTo>
                  <a:lnTo>
                    <a:pt x="4948428" y="7620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5383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493471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405383"/>
                  </a:moveTo>
                  <a:lnTo>
                    <a:pt x="4934712" y="405383"/>
                  </a:lnTo>
                  <a:lnTo>
                    <a:pt x="4942332" y="397764"/>
                  </a:lnTo>
                  <a:lnTo>
                    <a:pt x="4948428" y="397764"/>
                  </a:lnTo>
                  <a:lnTo>
                    <a:pt x="494842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58561" y="4400803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268" y="5475894"/>
            <a:ext cx="4580928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2902" y="3317222"/>
            <a:ext cx="4593306" cy="381941"/>
            <a:chOff x="1484375" y="3573779"/>
            <a:chExt cx="4948555" cy="411480"/>
          </a:xfrm>
        </p:grpSpPr>
        <p:sp>
          <p:nvSpPr>
            <p:cNvPr id="25" name="object 25"/>
            <p:cNvSpPr/>
            <p:nvPr/>
          </p:nvSpPr>
          <p:spPr>
            <a:xfrm>
              <a:off x="1490471" y="3579875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375" y="3573779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4948428" y="403859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934712" y="6096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4934712" y="6096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6240"/>
                  </a:lnTo>
                  <a:lnTo>
                    <a:pt x="494233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6096"/>
                  </a:lnTo>
                  <a:lnTo>
                    <a:pt x="4948428" y="6096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493471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403859"/>
                  </a:moveTo>
                  <a:lnTo>
                    <a:pt x="4934712" y="403859"/>
                  </a:lnTo>
                  <a:lnTo>
                    <a:pt x="4942332" y="396240"/>
                  </a:lnTo>
                  <a:lnTo>
                    <a:pt x="4948428" y="396240"/>
                  </a:lnTo>
                  <a:lnTo>
                    <a:pt x="49484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58561" y="3322882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color.ui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false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42885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doit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être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explicitement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ajouté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3922644"/>
            <a:ext cx="8385009" cy="1370550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362485" indent="-351287">
              <a:spcBef>
                <a:spcPts val="71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4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-2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spc="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65" dirty="0">
                <a:solidFill>
                  <a:srgbClr val="FF0000"/>
                </a:solidFill>
                <a:latin typeface="Trebuchet MS"/>
                <a:cs typeface="Trebuchet MS"/>
              </a:rPr>
              <a:t>Working</a:t>
            </a:r>
            <a:r>
              <a:rPr sz="1439" b="1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FF0000"/>
                </a:solidFill>
                <a:latin typeface="Trebuchet MS"/>
                <a:cs typeface="Trebuchet MS"/>
              </a:rPr>
              <a:t>copy</a:t>
            </a:r>
            <a:r>
              <a:rPr sz="1439" b="1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copie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travail)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cours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(c’est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courant)</a:t>
            </a:r>
            <a:endParaRPr sz="1439">
              <a:latin typeface="Trebuchet MS"/>
              <a:cs typeface="Trebuchet MS"/>
            </a:endParaRPr>
          </a:p>
          <a:p>
            <a:pPr marL="362485" marR="4715" indent="-351287">
              <a:lnSpc>
                <a:spcPct val="71600"/>
              </a:lnSpc>
              <a:spcBef>
                <a:spcPts val="11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00AF50"/>
                </a:solidFill>
                <a:latin typeface="Trebuchet MS"/>
                <a:cs typeface="Trebuchet MS"/>
              </a:rPr>
              <a:t>Staging</a:t>
            </a:r>
            <a:r>
              <a:rPr sz="1439" b="1" spc="2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AF50"/>
                </a:solidFill>
                <a:latin typeface="Trebuchet MS"/>
                <a:cs typeface="Trebuchet MS"/>
              </a:rPr>
              <a:t>area</a:t>
            </a:r>
            <a:r>
              <a:rPr sz="1439" b="1" spc="278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index)</a:t>
            </a:r>
            <a:r>
              <a:rPr sz="1439" spc="27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r>
              <a:rPr sz="1439" spc="2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liste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effectuées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 </a:t>
            </a:r>
            <a:r>
              <a:rPr sz="1439" spc="-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working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copy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qu’on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inclure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prochain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0070BF"/>
                </a:solidFill>
                <a:latin typeface="Arial"/>
                <a:cs typeface="Arial"/>
              </a:rPr>
              <a:t>Repository</a:t>
            </a:r>
            <a:r>
              <a:rPr sz="1439" b="1" spc="-32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ensemble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(et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439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libellés)</a:t>
            </a:r>
            <a:endParaRPr sz="1439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26240"/>
            <a:ext cx="6569377" cy="14669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2732" y="2213888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504" y="2489221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6412" y="2489221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162" y="2296829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5582" y="2298244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8618" y="3326652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10" y="3278568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7175" y="3400194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2" y="3859951"/>
            <a:ext cx="3993872" cy="185161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lnSpc>
                <a:spcPts val="1657"/>
              </a:lnSpc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Untracked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9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43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suivis)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/Modified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8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9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57"/>
              </a:lnSpc>
              <a:spcBef>
                <a:spcPts val="80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Staged</a:t>
            </a:r>
            <a:r>
              <a:rPr sz="1439" b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Indexés)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8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61"/>
              </a:lnSpc>
              <a:spcBef>
                <a:spcPts val="79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Unmodified/Committed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4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0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722975"/>
            <a:ext cx="6569377" cy="1465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2732" y="2109236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504" y="2385972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6412" y="2385972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162" y="2193564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582" y="2194978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8618" y="3223371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6610" y="3175287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7175" y="3295539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0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236355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53" dirty="0">
                <a:latin typeface="Calibri"/>
                <a:cs typeface="Calibri"/>
              </a:rPr>
              <a:t>P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35300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ç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i="1" spc="-10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b="1" i="1" spc="-5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b="1" i="1" spc="-167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439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i="1" spc="-56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439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462" y="2204854"/>
            <a:ext cx="144524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70BF"/>
                </a:solidFill>
                <a:latin typeface="Trebuchet MS"/>
                <a:cs typeface="Trebuchet MS"/>
              </a:rPr>
              <a:t>u</a:t>
            </a:r>
            <a:r>
              <a:rPr sz="1439" b="1" spc="14" dirty="0">
                <a:solidFill>
                  <a:srgbClr val="0070BF"/>
                </a:solidFill>
                <a:latin typeface="Trebuchet MS"/>
                <a:cs typeface="Trebuchet MS"/>
              </a:rPr>
              <a:t>n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tr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-14" dirty="0">
                <a:solidFill>
                  <a:srgbClr val="0070BF"/>
                </a:solidFill>
                <a:latin typeface="Trebuchet MS"/>
                <a:cs typeface="Trebuchet MS"/>
              </a:rPr>
              <a:t>k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2940452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3676052"/>
            <a:ext cx="32995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878" y="3676052"/>
            <a:ext cx="1129907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9" dirty="0">
                <a:solidFill>
                  <a:srgbClr val="0070BF"/>
                </a:solidFill>
                <a:latin typeface="Trebuchet MS"/>
                <a:cs typeface="Trebuchet MS"/>
              </a:rPr>
              <a:t>s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56" dirty="0">
                <a:solidFill>
                  <a:srgbClr val="0070BF"/>
                </a:solidFill>
                <a:latin typeface="Trebuchet MS"/>
                <a:cs typeface="Trebuchet MS"/>
              </a:rPr>
              <a:t>g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028" y="3977384"/>
            <a:ext cx="6666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bien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1671" y="3977384"/>
            <a:ext cx="71319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aussi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060" y="4379100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060" y="5114700"/>
            <a:ext cx="19138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497" y="5114700"/>
            <a:ext cx="15407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0070B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i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tt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1785218"/>
            <a:ext cx="3163387" cy="379583"/>
            <a:chOff x="1452372" y="1923288"/>
            <a:chExt cx="3408045" cy="408940"/>
          </a:xfrm>
        </p:grpSpPr>
        <p:sp>
          <p:nvSpPr>
            <p:cNvPr id="21" name="object 21"/>
            <p:cNvSpPr/>
            <p:nvPr/>
          </p:nvSpPr>
          <p:spPr>
            <a:xfrm>
              <a:off x="1459992" y="192938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1923288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4616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8432"/>
                  </a:lnTo>
                  <a:close/>
                </a:path>
                <a:path w="340804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0893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179087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3196" y="2590122"/>
            <a:ext cx="3163387" cy="381941"/>
            <a:chOff x="1452372" y="2790444"/>
            <a:chExt cx="3408045" cy="411480"/>
          </a:xfrm>
        </p:grpSpPr>
        <p:sp>
          <p:nvSpPr>
            <p:cNvPr id="25" name="object 25"/>
            <p:cNvSpPr/>
            <p:nvPr/>
          </p:nvSpPr>
          <p:spPr>
            <a:xfrm>
              <a:off x="1459992" y="279806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372" y="279044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0268" y="2597195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115524">
              <a:spcBef>
                <a:spcPts val="738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8" dirty="0">
                <a:latin typeface="Times New Roman"/>
                <a:cs typeface="Times New Roman"/>
              </a:rPr>
              <a:t> 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1"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3196" y="3325710"/>
            <a:ext cx="3163387" cy="380761"/>
            <a:chOff x="1452372" y="3582923"/>
            <a:chExt cx="3408045" cy="410209"/>
          </a:xfrm>
        </p:grpSpPr>
        <p:sp>
          <p:nvSpPr>
            <p:cNvPr id="29" name="object 29"/>
            <p:cNvSpPr/>
            <p:nvPr/>
          </p:nvSpPr>
          <p:spPr>
            <a:xfrm>
              <a:off x="1459992" y="3590543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2372" y="3582923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0268" y="3332784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61190" y="3960864"/>
            <a:ext cx="1444655" cy="380761"/>
            <a:chOff x="3540252" y="4267200"/>
            <a:chExt cx="1556385" cy="410209"/>
          </a:xfrm>
        </p:grpSpPr>
        <p:sp>
          <p:nvSpPr>
            <p:cNvPr id="33" name="object 33"/>
            <p:cNvSpPr/>
            <p:nvPr/>
          </p:nvSpPr>
          <p:spPr>
            <a:xfrm>
              <a:off x="3547872" y="4274820"/>
              <a:ext cx="1542415" cy="394970"/>
            </a:xfrm>
            <a:custGeom>
              <a:avLst/>
              <a:gdLst/>
              <a:ahLst/>
              <a:cxnLst/>
              <a:rect l="l" t="t" r="r" b="b"/>
              <a:pathLst>
                <a:path w="1542414" h="394970">
                  <a:moveTo>
                    <a:pt x="154228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40252" y="4267200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5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556004" y="402336"/>
                  </a:lnTo>
                  <a:lnTo>
                    <a:pt x="1556004" y="406907"/>
                  </a:lnTo>
                  <a:lnTo>
                    <a:pt x="1552955" y="409956"/>
                  </a:lnTo>
                  <a:close/>
                </a:path>
                <a:path w="155638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6240"/>
                  </a:lnTo>
                  <a:lnTo>
                    <a:pt x="154990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54228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402336"/>
                  </a:moveTo>
                  <a:lnTo>
                    <a:pt x="1542288" y="402336"/>
                  </a:lnTo>
                  <a:lnTo>
                    <a:pt x="1549908" y="396240"/>
                  </a:lnTo>
                  <a:lnTo>
                    <a:pt x="1556004" y="396240"/>
                  </a:lnTo>
                  <a:lnTo>
                    <a:pt x="155600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68264" y="396793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8772" y="3979253"/>
            <a:ext cx="1444655" cy="379583"/>
            <a:chOff x="844295" y="4287011"/>
            <a:chExt cx="1556385" cy="408940"/>
          </a:xfrm>
        </p:grpSpPr>
        <p:sp>
          <p:nvSpPr>
            <p:cNvPr id="37" name="object 37"/>
            <p:cNvSpPr/>
            <p:nvPr/>
          </p:nvSpPr>
          <p:spPr>
            <a:xfrm>
              <a:off x="850391" y="42931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7" y="0"/>
                  </a:lnTo>
                  <a:lnTo>
                    <a:pt x="154228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4295" y="4287011"/>
              <a:ext cx="1556385" cy="408940"/>
            </a:xfrm>
            <a:custGeom>
              <a:avLst/>
              <a:gdLst/>
              <a:ahLst/>
              <a:cxnLst/>
              <a:rect l="l" t="t" r="r" b="b"/>
              <a:pathLst>
                <a:path w="1556385" h="408939">
                  <a:moveTo>
                    <a:pt x="155295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5383"/>
                  </a:lnTo>
                  <a:lnTo>
                    <a:pt x="1552955" y="408432"/>
                  </a:lnTo>
                  <a:close/>
                </a:path>
                <a:path w="155638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5" h="40893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542288" y="6096"/>
                  </a:lnTo>
                  <a:lnTo>
                    <a:pt x="1548384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8384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13716"/>
                  </a:moveTo>
                  <a:lnTo>
                    <a:pt x="1548384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402335"/>
                  </a:moveTo>
                  <a:lnTo>
                    <a:pt x="1542288" y="402335"/>
                  </a:lnTo>
                  <a:lnTo>
                    <a:pt x="1548384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431" y="3984912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366" y="3943888"/>
            <a:ext cx="1444655" cy="380761"/>
            <a:chOff x="6169152" y="4248911"/>
            <a:chExt cx="1556385" cy="410209"/>
          </a:xfrm>
        </p:grpSpPr>
        <p:sp>
          <p:nvSpPr>
            <p:cNvPr id="41" name="object 41"/>
            <p:cNvSpPr/>
            <p:nvPr/>
          </p:nvSpPr>
          <p:spPr>
            <a:xfrm>
              <a:off x="6176772" y="42550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5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9152" y="4248911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4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6908"/>
                  </a:lnTo>
                  <a:lnTo>
                    <a:pt x="1552955" y="409956"/>
                  </a:lnTo>
                  <a:close/>
                </a:path>
                <a:path w="1556384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4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542288" y="6096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990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4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402335"/>
                  </a:moveTo>
                  <a:lnTo>
                    <a:pt x="1542288" y="402335"/>
                  </a:lnTo>
                  <a:lnTo>
                    <a:pt x="1549908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08438" y="394954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--all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23196" y="4712014"/>
            <a:ext cx="3163387" cy="380761"/>
            <a:chOff x="1452372" y="5076444"/>
            <a:chExt cx="3408045" cy="410209"/>
          </a:xfrm>
        </p:grpSpPr>
        <p:sp>
          <p:nvSpPr>
            <p:cNvPr id="45" name="object 45"/>
            <p:cNvSpPr/>
            <p:nvPr/>
          </p:nvSpPr>
          <p:spPr>
            <a:xfrm>
              <a:off x="1459992" y="5084064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2372" y="5076444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30268" y="471908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23196" y="5413653"/>
            <a:ext cx="3163387" cy="380761"/>
            <a:chOff x="1452372" y="5832348"/>
            <a:chExt cx="3408045" cy="410209"/>
          </a:xfrm>
        </p:grpSpPr>
        <p:sp>
          <p:nvSpPr>
            <p:cNvPr id="49" name="object 49"/>
            <p:cNvSpPr/>
            <p:nvPr/>
          </p:nvSpPr>
          <p:spPr>
            <a:xfrm>
              <a:off x="1459992" y="58384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372" y="5832348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30268" y="5419311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</a:t>
            </a:r>
            <a:r>
              <a:rPr sz="1253" b="1" spc="5" dirty="0">
                <a:latin typeface="Times New Roman"/>
                <a:cs typeface="Times New Roman"/>
              </a:rPr>
              <a:t> premier</a:t>
            </a:r>
            <a:r>
              <a:rPr sz="1253" b="1" spc="28" dirty="0">
                <a:latin typeface="Times New Roman"/>
                <a:cs typeface="Times New Roman"/>
              </a:rPr>
              <a:t> commit"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0722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51" dirty="0">
                <a:latin typeface="Calibri"/>
                <a:cs typeface="Calibri"/>
              </a:rPr>
              <a:t>d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è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)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2302489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972991"/>
            <a:ext cx="59855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9" dirty="0">
                <a:latin typeface="Calibri"/>
                <a:cs typeface="Calibri"/>
              </a:rPr>
              <a:t>Ajoutons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une</a:t>
            </a:r>
            <a:r>
              <a:rPr sz="1717" spc="19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seconde</a:t>
            </a:r>
            <a:r>
              <a:rPr sz="1717" spc="37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ligne dans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file.txt</a:t>
            </a:r>
            <a:r>
              <a:rPr sz="1717" spc="-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(son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devient)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562920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8" y="4233422"/>
            <a:ext cx="19839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Faisons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23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commit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3444" y="4548882"/>
            <a:ext cx="71849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717" b="1" spc="14" dirty="0">
                <a:latin typeface="Calibri"/>
                <a:cs typeface="Calibri"/>
              </a:rPr>
              <a:t>ou</a:t>
            </a:r>
            <a:r>
              <a:rPr sz="1717" b="1" spc="-70" dirty="0">
                <a:latin typeface="Calibri"/>
                <a:cs typeface="Calibri"/>
              </a:rPr>
              <a:t> </a:t>
            </a:r>
            <a:r>
              <a:rPr sz="1717" b="1" spc="14" dirty="0">
                <a:latin typeface="Calibri"/>
                <a:cs typeface="Calibri"/>
              </a:rPr>
              <a:t>bien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8" y="4943505"/>
            <a:ext cx="21678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-14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endParaRPr sz="1717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530945"/>
            <a:ext cx="3303078" cy="381941"/>
            <a:chOff x="1075944" y="4881372"/>
            <a:chExt cx="3558540" cy="411480"/>
          </a:xfrm>
        </p:grpSpPr>
        <p:sp>
          <p:nvSpPr>
            <p:cNvPr id="16" name="object 16"/>
            <p:cNvSpPr/>
            <p:nvPr/>
          </p:nvSpPr>
          <p:spPr>
            <a:xfrm>
              <a:off x="1083564" y="4888992"/>
              <a:ext cx="3543300" cy="398145"/>
            </a:xfrm>
            <a:custGeom>
              <a:avLst/>
              <a:gdLst/>
              <a:ahLst/>
              <a:cxnLst/>
              <a:rect l="l" t="t" r="r" b="b"/>
              <a:pathLst>
                <a:path w="3543300" h="398145">
                  <a:moveTo>
                    <a:pt x="3543300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4881372"/>
              <a:ext cx="3558540" cy="411480"/>
            </a:xfrm>
            <a:custGeom>
              <a:avLst/>
              <a:gdLst/>
              <a:ahLst/>
              <a:cxnLst/>
              <a:rect l="l" t="t" r="r" b="b"/>
              <a:pathLst>
                <a:path w="3558540" h="411479">
                  <a:moveTo>
                    <a:pt x="35554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55492" y="0"/>
                  </a:lnTo>
                  <a:lnTo>
                    <a:pt x="3558540" y="3048"/>
                  </a:lnTo>
                  <a:lnTo>
                    <a:pt x="35585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558540" y="405383"/>
                  </a:lnTo>
                  <a:lnTo>
                    <a:pt x="3558540" y="408432"/>
                  </a:lnTo>
                  <a:lnTo>
                    <a:pt x="3555492" y="411480"/>
                  </a:lnTo>
                  <a:close/>
                </a:path>
                <a:path w="35585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558540" h="411479">
                  <a:moveTo>
                    <a:pt x="35448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544824" y="7620"/>
                  </a:lnTo>
                  <a:lnTo>
                    <a:pt x="3544824" y="13716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3544824" y="7620"/>
                  </a:lnTo>
                  <a:lnTo>
                    <a:pt x="3550919" y="13716"/>
                  </a:lnTo>
                  <a:lnTo>
                    <a:pt x="3558540" y="13716"/>
                  </a:lnTo>
                  <a:lnTo>
                    <a:pt x="3558540" y="397764"/>
                  </a:lnTo>
                  <a:lnTo>
                    <a:pt x="3550919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13716"/>
                  </a:moveTo>
                  <a:lnTo>
                    <a:pt x="3550919" y="13716"/>
                  </a:lnTo>
                  <a:lnTo>
                    <a:pt x="3544824" y="7620"/>
                  </a:lnTo>
                  <a:lnTo>
                    <a:pt x="3558540" y="7620"/>
                  </a:lnTo>
                  <a:lnTo>
                    <a:pt x="3558540" y="13716"/>
                  </a:lnTo>
                  <a:close/>
                </a:path>
                <a:path w="35585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544824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405383"/>
                  </a:moveTo>
                  <a:lnTo>
                    <a:pt x="3544824" y="405383"/>
                  </a:lnTo>
                  <a:lnTo>
                    <a:pt x="3550919" y="397764"/>
                  </a:lnTo>
                  <a:lnTo>
                    <a:pt x="3558540" y="397764"/>
                  </a:lnTo>
                  <a:lnTo>
                    <a:pt x="35585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538018"/>
            <a:ext cx="328893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-m </a:t>
            </a:r>
            <a:r>
              <a:rPr sz="1253" b="1" spc="9" dirty="0">
                <a:latin typeface="Times New Roman"/>
                <a:cs typeface="Times New Roman"/>
              </a:rPr>
              <a:t>"mon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3791" y="2592951"/>
            <a:ext cx="3161619" cy="380761"/>
            <a:chOff x="1075944" y="2793491"/>
            <a:chExt cx="3406140" cy="410209"/>
          </a:xfrm>
        </p:grpSpPr>
        <p:sp>
          <p:nvSpPr>
            <p:cNvPr id="20" name="object 20"/>
            <p:cNvSpPr/>
            <p:nvPr/>
          </p:nvSpPr>
          <p:spPr>
            <a:xfrm>
              <a:off x="1083564" y="2801111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5944" y="2793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0863" y="2600023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3791" y="3229518"/>
            <a:ext cx="3161619" cy="381941"/>
            <a:chOff x="1075944" y="3479292"/>
            <a:chExt cx="3406140" cy="411480"/>
          </a:xfrm>
        </p:grpSpPr>
        <p:sp>
          <p:nvSpPr>
            <p:cNvPr id="24" name="object 24"/>
            <p:cNvSpPr/>
            <p:nvPr/>
          </p:nvSpPr>
          <p:spPr>
            <a:xfrm>
              <a:off x="1083564" y="3485388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5944" y="3479292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863" y="323517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32" dirty="0">
                <a:latin typeface="Times New Roman"/>
                <a:cs typeface="Times New Roman"/>
              </a:rPr>
              <a:t> souce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2"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3791" y="3868915"/>
            <a:ext cx="3161619" cy="380761"/>
            <a:chOff x="1075944" y="4168139"/>
            <a:chExt cx="3406140" cy="410209"/>
          </a:xfrm>
        </p:grpSpPr>
        <p:sp>
          <p:nvSpPr>
            <p:cNvPr id="28" name="object 28"/>
            <p:cNvSpPr/>
            <p:nvPr/>
          </p:nvSpPr>
          <p:spPr>
            <a:xfrm>
              <a:off x="1083564" y="4175759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4" y="4168139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80863" y="38759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82210" y="4522458"/>
            <a:ext cx="3588944" cy="381941"/>
            <a:chOff x="5609844" y="4872228"/>
            <a:chExt cx="3866515" cy="411480"/>
          </a:xfrm>
        </p:grpSpPr>
        <p:sp>
          <p:nvSpPr>
            <p:cNvPr id="32" name="object 32"/>
            <p:cNvSpPr/>
            <p:nvPr/>
          </p:nvSpPr>
          <p:spPr>
            <a:xfrm>
              <a:off x="5617464" y="4879848"/>
              <a:ext cx="3851275" cy="398145"/>
            </a:xfrm>
            <a:custGeom>
              <a:avLst/>
              <a:gdLst/>
              <a:ahLst/>
              <a:cxnLst/>
              <a:rect l="l" t="t" r="r" b="b"/>
              <a:pathLst>
                <a:path w="3851275" h="398145">
                  <a:moveTo>
                    <a:pt x="3851148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851148" y="0"/>
                  </a:lnTo>
                  <a:lnTo>
                    <a:pt x="3851148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9844" y="4872228"/>
              <a:ext cx="3866515" cy="411480"/>
            </a:xfrm>
            <a:custGeom>
              <a:avLst/>
              <a:gdLst/>
              <a:ahLst/>
              <a:cxnLst/>
              <a:rect l="l" t="t" r="r" b="b"/>
              <a:pathLst>
                <a:path w="3866515" h="411479">
                  <a:moveTo>
                    <a:pt x="386334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63340" y="0"/>
                  </a:lnTo>
                  <a:lnTo>
                    <a:pt x="3866388" y="3048"/>
                  </a:lnTo>
                  <a:lnTo>
                    <a:pt x="386638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866388" y="405383"/>
                  </a:lnTo>
                  <a:lnTo>
                    <a:pt x="3866388" y="408432"/>
                  </a:lnTo>
                  <a:lnTo>
                    <a:pt x="3863340" y="411480"/>
                  </a:lnTo>
                  <a:close/>
                </a:path>
                <a:path w="386651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66515" h="411479">
                  <a:moveTo>
                    <a:pt x="385267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52672" y="7620"/>
                  </a:lnTo>
                  <a:lnTo>
                    <a:pt x="3852672" y="13716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3852672" y="7620"/>
                  </a:lnTo>
                  <a:lnTo>
                    <a:pt x="3858768" y="13716"/>
                  </a:lnTo>
                  <a:lnTo>
                    <a:pt x="3866388" y="13716"/>
                  </a:lnTo>
                  <a:lnTo>
                    <a:pt x="3866388" y="397764"/>
                  </a:lnTo>
                  <a:lnTo>
                    <a:pt x="3858768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13716"/>
                  </a:moveTo>
                  <a:lnTo>
                    <a:pt x="3858768" y="13716"/>
                  </a:lnTo>
                  <a:lnTo>
                    <a:pt x="3852672" y="7620"/>
                  </a:lnTo>
                  <a:lnTo>
                    <a:pt x="3866388" y="7620"/>
                  </a:lnTo>
                  <a:lnTo>
                    <a:pt x="3866388" y="13716"/>
                  </a:lnTo>
                  <a:close/>
                </a:path>
                <a:path w="3866515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852672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405383"/>
                  </a:moveTo>
                  <a:lnTo>
                    <a:pt x="3852672" y="405383"/>
                  </a:lnTo>
                  <a:lnTo>
                    <a:pt x="3858768" y="397764"/>
                  </a:lnTo>
                  <a:lnTo>
                    <a:pt x="3866388" y="397764"/>
                  </a:lnTo>
                  <a:lnTo>
                    <a:pt x="386638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9283" y="4529531"/>
            <a:ext cx="3574798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73791" y="5276437"/>
            <a:ext cx="3161619" cy="379583"/>
            <a:chOff x="1075944" y="5684520"/>
            <a:chExt cx="3406140" cy="408940"/>
          </a:xfrm>
        </p:grpSpPr>
        <p:sp>
          <p:nvSpPr>
            <p:cNvPr id="36" name="object 36"/>
            <p:cNvSpPr/>
            <p:nvPr/>
          </p:nvSpPr>
          <p:spPr>
            <a:xfrm>
              <a:off x="1083564" y="569061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944" y="5684520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80863" y="528209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90435" y="1391961"/>
            <a:ext cx="8518806" cy="947778"/>
            <a:chOff x="662939" y="1499616"/>
            <a:chExt cx="9177655" cy="1021080"/>
          </a:xfrm>
        </p:grpSpPr>
        <p:sp>
          <p:nvSpPr>
            <p:cNvPr id="40" name="object 40"/>
            <p:cNvSpPr/>
            <p:nvPr/>
          </p:nvSpPr>
          <p:spPr>
            <a:xfrm>
              <a:off x="669035" y="1505712"/>
              <a:ext cx="9164320" cy="1009015"/>
            </a:xfrm>
            <a:custGeom>
              <a:avLst/>
              <a:gdLst/>
              <a:ahLst/>
              <a:cxnLst/>
              <a:rect l="l" t="t" r="r" b="b"/>
              <a:pathLst>
                <a:path w="9164320" h="1009014">
                  <a:moveTo>
                    <a:pt x="9163811" y="1008887"/>
                  </a:moveTo>
                  <a:lnTo>
                    <a:pt x="0" y="1008887"/>
                  </a:lnTo>
                  <a:lnTo>
                    <a:pt x="0" y="0"/>
                  </a:lnTo>
                  <a:lnTo>
                    <a:pt x="9163811" y="0"/>
                  </a:lnTo>
                  <a:lnTo>
                    <a:pt x="9163811" y="1008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2939" y="1499616"/>
              <a:ext cx="9177655" cy="1021080"/>
            </a:xfrm>
            <a:custGeom>
              <a:avLst/>
              <a:gdLst/>
              <a:ahLst/>
              <a:cxnLst/>
              <a:rect l="l" t="t" r="r" b="b"/>
              <a:pathLst>
                <a:path w="9177655" h="1021080">
                  <a:moveTo>
                    <a:pt x="9174480" y="1021080"/>
                  </a:moveTo>
                  <a:lnTo>
                    <a:pt x="3048" y="1021080"/>
                  </a:lnTo>
                  <a:lnTo>
                    <a:pt x="0" y="10180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174480" y="0"/>
                  </a:lnTo>
                  <a:lnTo>
                    <a:pt x="9177528" y="3048"/>
                  </a:lnTo>
                  <a:lnTo>
                    <a:pt x="91775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007364"/>
                  </a:lnTo>
                  <a:lnTo>
                    <a:pt x="6096" y="1007364"/>
                  </a:lnTo>
                  <a:lnTo>
                    <a:pt x="13716" y="1014984"/>
                  </a:lnTo>
                  <a:lnTo>
                    <a:pt x="9177528" y="1014984"/>
                  </a:lnTo>
                  <a:lnTo>
                    <a:pt x="9177528" y="1018032"/>
                  </a:lnTo>
                  <a:lnTo>
                    <a:pt x="9174480" y="1021080"/>
                  </a:lnTo>
                  <a:close/>
                </a:path>
                <a:path w="9177655" h="102108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177655" h="1021080">
                  <a:moveTo>
                    <a:pt x="91638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163812" y="6096"/>
                  </a:lnTo>
                  <a:lnTo>
                    <a:pt x="9163812" y="13716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9163812" y="6096"/>
                  </a:lnTo>
                  <a:lnTo>
                    <a:pt x="9169907" y="13716"/>
                  </a:lnTo>
                  <a:lnTo>
                    <a:pt x="9177528" y="13716"/>
                  </a:lnTo>
                  <a:lnTo>
                    <a:pt x="9177528" y="1007364"/>
                  </a:lnTo>
                  <a:lnTo>
                    <a:pt x="9169907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3716"/>
                  </a:moveTo>
                  <a:lnTo>
                    <a:pt x="9169907" y="13716"/>
                  </a:lnTo>
                  <a:lnTo>
                    <a:pt x="9163812" y="6096"/>
                  </a:lnTo>
                  <a:lnTo>
                    <a:pt x="9177528" y="6096"/>
                  </a:lnTo>
                  <a:lnTo>
                    <a:pt x="9177528" y="13716"/>
                  </a:lnTo>
                  <a:close/>
                </a:path>
                <a:path w="9177655" h="1021080">
                  <a:moveTo>
                    <a:pt x="13716" y="1014984"/>
                  </a:moveTo>
                  <a:lnTo>
                    <a:pt x="6096" y="1007364"/>
                  </a:lnTo>
                  <a:lnTo>
                    <a:pt x="13716" y="1007364"/>
                  </a:lnTo>
                  <a:lnTo>
                    <a:pt x="13716" y="1014984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13716" y="1014984"/>
                  </a:lnTo>
                  <a:lnTo>
                    <a:pt x="13716" y="1007364"/>
                  </a:lnTo>
                  <a:lnTo>
                    <a:pt x="9163812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014984"/>
                  </a:moveTo>
                  <a:lnTo>
                    <a:pt x="9163812" y="1014984"/>
                  </a:lnTo>
                  <a:lnTo>
                    <a:pt x="9169907" y="1007364"/>
                  </a:lnTo>
                  <a:lnTo>
                    <a:pt x="9177528" y="1007364"/>
                  </a:lnTo>
                  <a:lnTo>
                    <a:pt x="9177528" y="101498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6094" y="1397619"/>
            <a:ext cx="8506428" cy="762401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47750" indent="-273485">
              <a:spcBef>
                <a:spcPts val="464"/>
              </a:spcBef>
              <a:buClr>
                <a:srgbClr val="504949"/>
              </a:buClr>
              <a:buFont typeface="Wingdings"/>
              <a:buChar char=""/>
              <a:tabLst>
                <a:tab pos="348340" algn="l"/>
              </a:tabLst>
            </a:pP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ç</a:t>
            </a:r>
            <a:r>
              <a:rPr sz="1439" spc="46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51" dirty="0">
                <a:latin typeface="Trebuchet MS"/>
                <a:cs typeface="Trebuchet MS"/>
              </a:rPr>
              <a:t>R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97" dirty="0">
                <a:latin typeface="Trebuchet MS"/>
                <a:cs typeface="Trebuchet MS"/>
              </a:rPr>
              <a:t>é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2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-42" dirty="0">
                <a:latin typeface="Trebuchet MS"/>
                <a:cs typeface="Trebuchet MS"/>
              </a:rPr>
              <a:t>Fusionner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deux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étapes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(pas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ajouts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et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suppressions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fichiers)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7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89190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f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6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 l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56973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2557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-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2906535"/>
            <a:ext cx="50100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affichage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mono-ligne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mais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identifiant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complet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3643502"/>
            <a:ext cx="425969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seulement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derniers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4379100"/>
            <a:ext cx="4161265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sous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forme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graphe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60" y="5114700"/>
            <a:ext cx="477956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2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2865" y="1374985"/>
            <a:ext cx="8076156" cy="11788"/>
          </a:xfrm>
          <a:custGeom>
            <a:avLst/>
            <a:gdLst/>
            <a:ahLst/>
            <a:cxnLst/>
            <a:rect l="l" t="t" r="r" b="b"/>
            <a:pathLst>
              <a:path w="8700770" h="12700">
                <a:moveTo>
                  <a:pt x="8700516" y="12191"/>
                </a:moveTo>
                <a:lnTo>
                  <a:pt x="0" y="12191"/>
                </a:lnTo>
                <a:lnTo>
                  <a:pt x="0" y="0"/>
                </a:lnTo>
                <a:lnTo>
                  <a:pt x="8700516" y="0"/>
                </a:lnTo>
                <a:lnTo>
                  <a:pt x="8700516" y="12191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4" name="object 14"/>
          <p:cNvGrpSpPr/>
          <p:nvPr/>
        </p:nvGrpSpPr>
        <p:grpSpPr>
          <a:xfrm>
            <a:off x="1569441" y="1838972"/>
            <a:ext cx="3163387" cy="381941"/>
            <a:chOff x="1394459" y="1981200"/>
            <a:chExt cx="3408045" cy="411480"/>
          </a:xfrm>
        </p:grpSpPr>
        <p:sp>
          <p:nvSpPr>
            <p:cNvPr id="15" name="object 15"/>
            <p:cNvSpPr/>
            <p:nvPr/>
          </p:nvSpPr>
          <p:spPr>
            <a:xfrm>
              <a:off x="1402079" y="1988820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3" y="0"/>
                  </a:lnTo>
                  <a:lnTo>
                    <a:pt x="339242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4459" y="198120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6514" y="184604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9637" y="2527880"/>
            <a:ext cx="3161619" cy="380761"/>
            <a:chOff x="1373124" y="2723388"/>
            <a:chExt cx="3406140" cy="410209"/>
          </a:xfrm>
        </p:grpSpPr>
        <p:sp>
          <p:nvSpPr>
            <p:cNvPr id="19" name="object 19"/>
            <p:cNvSpPr/>
            <p:nvPr/>
          </p:nvSpPr>
          <p:spPr>
            <a:xfrm>
              <a:off x="1379220" y="2731008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3388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4572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406140" h="410210">
                  <a:moveTo>
                    <a:pt x="339242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5240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3392424" y="7620"/>
                  </a:lnTo>
                  <a:lnTo>
                    <a:pt x="3400044" y="15240"/>
                  </a:lnTo>
                  <a:lnTo>
                    <a:pt x="3406140" y="15240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15240"/>
                  </a:moveTo>
                  <a:lnTo>
                    <a:pt x="3400044" y="15240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5240"/>
                  </a:lnTo>
                  <a:close/>
                </a:path>
                <a:path w="3406140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55295" y="253495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226689"/>
            <a:ext cx="3163387" cy="379583"/>
            <a:chOff x="1391412" y="3476244"/>
            <a:chExt cx="3408045" cy="408940"/>
          </a:xfrm>
        </p:grpSpPr>
        <p:sp>
          <p:nvSpPr>
            <p:cNvPr id="23" name="object 23"/>
            <p:cNvSpPr/>
            <p:nvPr/>
          </p:nvSpPr>
          <p:spPr>
            <a:xfrm>
              <a:off x="1399032" y="348234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476244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3092" y="408432"/>
                  </a:lnTo>
                  <a:close/>
                </a:path>
                <a:path w="3408045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232348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--pretty=oneline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3975009"/>
            <a:ext cx="3163387" cy="381941"/>
            <a:chOff x="1391412" y="4282439"/>
            <a:chExt cx="340804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288535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282439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3092" y="411480"/>
                  </a:lnTo>
                  <a:close/>
                </a:path>
                <a:path w="340804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2424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398066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-2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4724744"/>
            <a:ext cx="3161619" cy="379583"/>
            <a:chOff x="1391412" y="5090159"/>
            <a:chExt cx="3406140" cy="408940"/>
          </a:xfrm>
        </p:grpSpPr>
        <p:sp>
          <p:nvSpPr>
            <p:cNvPr id="31" name="object 31"/>
            <p:cNvSpPr/>
            <p:nvPr/>
          </p:nvSpPr>
          <p:spPr>
            <a:xfrm>
              <a:off x="1397508" y="5096255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09015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2271" y="4730402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--graph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6612" y="5422139"/>
            <a:ext cx="3161619" cy="380761"/>
            <a:chOff x="1391412" y="5841491"/>
            <a:chExt cx="3406140" cy="410209"/>
          </a:xfrm>
        </p:grpSpPr>
        <p:sp>
          <p:nvSpPr>
            <p:cNvPr id="35" name="object 35"/>
            <p:cNvSpPr/>
            <p:nvPr/>
          </p:nvSpPr>
          <p:spPr>
            <a:xfrm>
              <a:off x="1397508" y="5847587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412" y="5841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6908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72271" y="5427798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show 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4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25121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482510"/>
            <a:ext cx="8386777" cy="203389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2485" marR="4715" indent="-351287">
              <a:lnSpc>
                <a:spcPct val="153000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2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(master)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28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717" spc="3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représentent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différentes </a:t>
            </a:r>
            <a:r>
              <a:rPr sz="1717" spc="-50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versions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application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2042">
              <a:latin typeface="Trebuchet MS"/>
              <a:cs typeface="Trebuchet MS"/>
            </a:endParaRPr>
          </a:p>
          <a:p>
            <a:pPr marL="362485" indent="-351287">
              <a:spcBef>
                <a:spcPts val="162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717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br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-6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-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4755357"/>
            <a:ext cx="406872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959" y="2136038"/>
            <a:ext cx="796417" cy="970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300" y="3656727"/>
            <a:ext cx="1703171" cy="1038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2645" y="4505483"/>
            <a:ext cx="2755629" cy="1000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464222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76" dirty="0">
                <a:latin typeface="Calibri"/>
                <a:cs typeface="Calibri"/>
              </a:rPr>
              <a:t>’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nou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7739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est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créée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3040877"/>
            <a:ext cx="34427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4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810386"/>
            <a:ext cx="443652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14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1193" y="2018626"/>
            <a:ext cx="3161619" cy="379583"/>
            <a:chOff x="1514855" y="2174748"/>
            <a:chExt cx="3406140" cy="408940"/>
          </a:xfrm>
        </p:grpSpPr>
        <p:sp>
          <p:nvSpPr>
            <p:cNvPr id="13" name="object 13"/>
            <p:cNvSpPr/>
            <p:nvPr/>
          </p:nvSpPr>
          <p:spPr>
            <a:xfrm>
              <a:off x="1522475" y="21808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855" y="2174748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8266" y="2024284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81193" y="3396440"/>
            <a:ext cx="3161619" cy="381941"/>
            <a:chOff x="1514855" y="3659123"/>
            <a:chExt cx="3406140" cy="411480"/>
          </a:xfrm>
        </p:grpSpPr>
        <p:sp>
          <p:nvSpPr>
            <p:cNvPr id="17" name="object 17"/>
            <p:cNvSpPr/>
            <p:nvPr/>
          </p:nvSpPr>
          <p:spPr>
            <a:xfrm>
              <a:off x="1522475" y="366674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855" y="3659123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406140" y="405383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7764"/>
                  </a:lnTo>
                  <a:lnTo>
                    <a:pt x="340004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405383"/>
                  </a:moveTo>
                  <a:lnTo>
                    <a:pt x="3392424" y="405383"/>
                  </a:lnTo>
                  <a:lnTo>
                    <a:pt x="3400044" y="397764"/>
                  </a:lnTo>
                  <a:lnTo>
                    <a:pt x="3406140" y="397764"/>
                  </a:lnTo>
                  <a:lnTo>
                    <a:pt x="34061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8266" y="340351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193" y="4342803"/>
            <a:ext cx="3161619" cy="379583"/>
            <a:chOff x="1514855" y="4678679"/>
            <a:chExt cx="3406140" cy="408940"/>
          </a:xfrm>
        </p:grpSpPr>
        <p:sp>
          <p:nvSpPr>
            <p:cNvPr id="21" name="object 21"/>
            <p:cNvSpPr/>
            <p:nvPr/>
          </p:nvSpPr>
          <p:spPr>
            <a:xfrm>
              <a:off x="1522475" y="4684775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855" y="467867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8266" y="4348463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829" y="1943653"/>
            <a:ext cx="3380880" cy="17838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6829" y="4034424"/>
            <a:ext cx="3403513" cy="1471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6446" y="6068538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89402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671345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checkout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change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2657531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425632"/>
            <a:ext cx="342155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489" y="4195250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7778" y="1889897"/>
            <a:ext cx="3163387" cy="381941"/>
            <a:chOff x="1575816" y="2036063"/>
            <a:chExt cx="3408045" cy="411480"/>
          </a:xfrm>
        </p:grpSpPr>
        <p:sp>
          <p:nvSpPr>
            <p:cNvPr id="14" name="object 14"/>
            <p:cNvSpPr/>
            <p:nvPr/>
          </p:nvSpPr>
          <p:spPr>
            <a:xfrm>
              <a:off x="1583436" y="204368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5816" y="2036063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8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44851" y="189697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37778" y="3001768"/>
            <a:ext cx="3163387" cy="381941"/>
            <a:chOff x="1575816" y="3233927"/>
            <a:chExt cx="3408045" cy="411480"/>
          </a:xfrm>
        </p:grpSpPr>
        <p:sp>
          <p:nvSpPr>
            <p:cNvPr id="18" name="object 18"/>
            <p:cNvSpPr/>
            <p:nvPr/>
          </p:nvSpPr>
          <p:spPr>
            <a:xfrm>
              <a:off x="1583436" y="3241547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5816" y="3233927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4851" y="3008842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37778" y="3769893"/>
            <a:ext cx="3163387" cy="381941"/>
            <a:chOff x="1575816" y="4061460"/>
            <a:chExt cx="3408045" cy="411480"/>
          </a:xfrm>
        </p:grpSpPr>
        <p:sp>
          <p:nvSpPr>
            <p:cNvPr id="22" name="object 22"/>
            <p:cNvSpPr/>
            <p:nvPr/>
          </p:nvSpPr>
          <p:spPr>
            <a:xfrm>
              <a:off x="1583436" y="406908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816" y="406146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4851" y="377696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-b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7778" y="4577627"/>
            <a:ext cx="3163387" cy="381941"/>
            <a:chOff x="1575816" y="4931664"/>
            <a:chExt cx="3408045" cy="411480"/>
          </a:xfrm>
        </p:grpSpPr>
        <p:sp>
          <p:nvSpPr>
            <p:cNvPr id="26" name="object 26"/>
            <p:cNvSpPr/>
            <p:nvPr/>
          </p:nvSpPr>
          <p:spPr>
            <a:xfrm>
              <a:off x="1583436" y="4939284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5816" y="493166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79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4851" y="458470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841" y="2441590"/>
            <a:ext cx="3277615" cy="15249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du formateur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781770"/>
            <a:ext cx="10026946" cy="4792947"/>
          </a:xfrm>
        </p:spPr>
        <p:txBody>
          <a:bodyPr/>
          <a:lstStyle/>
          <a:p>
            <a:r>
              <a:rPr lang="fr-BE" dirty="0" smtClean="0"/>
              <a:t>Aymen Drira</a:t>
            </a:r>
          </a:p>
          <a:p>
            <a:r>
              <a:rPr lang="fr-BE" dirty="0" smtClean="0"/>
              <a:t>Consultant Intégration Systèmes et </a:t>
            </a:r>
            <a:r>
              <a:rPr lang="fr-BE" dirty="0" err="1" smtClean="0"/>
              <a:t>DevOps</a:t>
            </a:r>
            <a:endParaRPr lang="fr-BE" dirty="0"/>
          </a:p>
          <a:p>
            <a:pPr lvl="1"/>
            <a:endParaRPr lang="fr-BE" dirty="0" smtClean="0"/>
          </a:p>
          <a:p>
            <a:pPr marL="448506" lvl="1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</a:pPr>
            <a:r>
              <a:rPr lang="fr-BE" sz="2200" dirty="0"/>
              <a:t>Email: </a:t>
            </a:r>
            <a:r>
              <a:rPr lang="fr-BE" sz="2200" dirty="0">
                <a:hlinkClick r:id="rId2"/>
              </a:rPr>
              <a:t>driraaymen@gmail.com</a:t>
            </a:r>
            <a:endParaRPr lang="fr-BE" sz="2200" dirty="0"/>
          </a:p>
          <a:p>
            <a:pPr marL="392826" lvl="1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9541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54473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503265"/>
            <a:ext cx="537369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6477" y="1892726"/>
            <a:ext cx="3486975" cy="2437818"/>
            <a:chOff x="938783" y="2039111"/>
            <a:chExt cx="3756660" cy="2626360"/>
          </a:xfrm>
        </p:grpSpPr>
        <p:sp>
          <p:nvSpPr>
            <p:cNvPr id="11" name="object 11"/>
            <p:cNvSpPr/>
            <p:nvPr/>
          </p:nvSpPr>
          <p:spPr>
            <a:xfrm>
              <a:off x="946404" y="2046731"/>
              <a:ext cx="3743325" cy="2612390"/>
            </a:xfrm>
            <a:custGeom>
              <a:avLst/>
              <a:gdLst/>
              <a:ahLst/>
              <a:cxnLst/>
              <a:rect l="l" t="t" r="r" b="b"/>
              <a:pathLst>
                <a:path w="3743325" h="2612390">
                  <a:moveTo>
                    <a:pt x="3742944" y="2612135"/>
                  </a:moveTo>
                  <a:lnTo>
                    <a:pt x="0" y="2612135"/>
                  </a:lnTo>
                  <a:lnTo>
                    <a:pt x="0" y="0"/>
                  </a:lnTo>
                  <a:lnTo>
                    <a:pt x="3742944" y="0"/>
                  </a:lnTo>
                  <a:lnTo>
                    <a:pt x="3742944" y="2612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783" y="2039111"/>
              <a:ext cx="3756660" cy="2626360"/>
            </a:xfrm>
            <a:custGeom>
              <a:avLst/>
              <a:gdLst/>
              <a:ahLst/>
              <a:cxnLst/>
              <a:rect l="l" t="t" r="r" b="b"/>
              <a:pathLst>
                <a:path w="3756660" h="2626360">
                  <a:moveTo>
                    <a:pt x="3753611" y="2625852"/>
                  </a:moveTo>
                  <a:lnTo>
                    <a:pt x="3048" y="2625852"/>
                  </a:lnTo>
                  <a:lnTo>
                    <a:pt x="0" y="26228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53611" y="0"/>
                  </a:lnTo>
                  <a:lnTo>
                    <a:pt x="3756660" y="3048"/>
                  </a:lnTo>
                  <a:lnTo>
                    <a:pt x="37566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612136"/>
                  </a:lnTo>
                  <a:lnTo>
                    <a:pt x="7620" y="2612136"/>
                  </a:lnTo>
                  <a:lnTo>
                    <a:pt x="13716" y="2619755"/>
                  </a:lnTo>
                  <a:lnTo>
                    <a:pt x="3756660" y="2619755"/>
                  </a:lnTo>
                  <a:lnTo>
                    <a:pt x="3756660" y="2622804"/>
                  </a:lnTo>
                  <a:lnTo>
                    <a:pt x="3753611" y="2625852"/>
                  </a:lnTo>
                  <a:close/>
                </a:path>
                <a:path w="3756660" h="26263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56660" h="2626360">
                  <a:moveTo>
                    <a:pt x="374294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42944" y="7620"/>
                  </a:lnTo>
                  <a:lnTo>
                    <a:pt x="3742944" y="13716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3742944" y="7620"/>
                  </a:lnTo>
                  <a:lnTo>
                    <a:pt x="3750564" y="13716"/>
                  </a:lnTo>
                  <a:lnTo>
                    <a:pt x="3756660" y="13716"/>
                  </a:lnTo>
                  <a:lnTo>
                    <a:pt x="3756660" y="2612136"/>
                  </a:lnTo>
                  <a:lnTo>
                    <a:pt x="375056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13716"/>
                  </a:moveTo>
                  <a:lnTo>
                    <a:pt x="3750564" y="13716"/>
                  </a:lnTo>
                  <a:lnTo>
                    <a:pt x="3742944" y="7620"/>
                  </a:lnTo>
                  <a:lnTo>
                    <a:pt x="3756660" y="7620"/>
                  </a:lnTo>
                  <a:lnTo>
                    <a:pt x="3756660" y="13716"/>
                  </a:lnTo>
                  <a:close/>
                </a:path>
                <a:path w="3756660" h="2626360">
                  <a:moveTo>
                    <a:pt x="13716" y="2619755"/>
                  </a:moveTo>
                  <a:lnTo>
                    <a:pt x="7620" y="2612136"/>
                  </a:lnTo>
                  <a:lnTo>
                    <a:pt x="13716" y="2612136"/>
                  </a:lnTo>
                  <a:lnTo>
                    <a:pt x="13716" y="2619755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13716" y="2619755"/>
                  </a:lnTo>
                  <a:lnTo>
                    <a:pt x="13716" y="2612136"/>
                  </a:lnTo>
                  <a:lnTo>
                    <a:pt x="374294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2619755"/>
                  </a:moveTo>
                  <a:lnTo>
                    <a:pt x="3742944" y="2619755"/>
                  </a:lnTo>
                  <a:lnTo>
                    <a:pt x="3750564" y="2612136"/>
                  </a:lnTo>
                  <a:lnTo>
                    <a:pt x="3756660" y="2612136"/>
                  </a:lnTo>
                  <a:lnTo>
                    <a:pt x="3756660" y="261975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3551" y="1899800"/>
            <a:ext cx="3474598" cy="2356139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3"&gt;&gt;file.txt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troisième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94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4"&gt;&gt;file.txt</a:t>
            </a:r>
            <a:endParaRPr sz="1253">
              <a:latin typeface="Calibri"/>
              <a:cs typeface="Calibri"/>
            </a:endParaRPr>
          </a:p>
          <a:p>
            <a:pPr marL="74855" marR="335373">
              <a:lnSpc>
                <a:spcPts val="2293"/>
              </a:lnSpc>
              <a:spcBef>
                <a:spcPts val="195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quatrième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8328" y="2314276"/>
            <a:ext cx="4468704" cy="188706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23737" y="4513969"/>
            <a:ext cx="7985386" cy="1115172"/>
            <a:chOff x="1237487" y="4863083"/>
            <a:chExt cx="8602980" cy="1201420"/>
          </a:xfrm>
        </p:grpSpPr>
        <p:sp>
          <p:nvSpPr>
            <p:cNvPr id="16" name="object 16"/>
            <p:cNvSpPr/>
            <p:nvPr/>
          </p:nvSpPr>
          <p:spPr>
            <a:xfrm>
              <a:off x="1243583" y="4870703"/>
              <a:ext cx="8590915" cy="1186180"/>
            </a:xfrm>
            <a:custGeom>
              <a:avLst/>
              <a:gdLst/>
              <a:ahLst/>
              <a:cxnLst/>
              <a:rect l="l" t="t" r="r" b="b"/>
              <a:pathLst>
                <a:path w="8590915" h="1186179">
                  <a:moveTo>
                    <a:pt x="8590787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8590787" y="0"/>
                  </a:lnTo>
                  <a:lnTo>
                    <a:pt x="8590787" y="1185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7487" y="4863083"/>
              <a:ext cx="8602980" cy="1201420"/>
            </a:xfrm>
            <a:custGeom>
              <a:avLst/>
              <a:gdLst/>
              <a:ahLst/>
              <a:cxnLst/>
              <a:rect l="l" t="t" r="r" b="b"/>
              <a:pathLst>
                <a:path w="8602980" h="1201420">
                  <a:moveTo>
                    <a:pt x="8599932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99932" y="0"/>
                  </a:lnTo>
                  <a:lnTo>
                    <a:pt x="8602980" y="3048"/>
                  </a:lnTo>
                  <a:lnTo>
                    <a:pt x="8602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3292"/>
                  </a:lnTo>
                  <a:lnTo>
                    <a:pt x="8602980" y="1193292"/>
                  </a:lnTo>
                  <a:lnTo>
                    <a:pt x="8602980" y="1197864"/>
                  </a:lnTo>
                  <a:lnTo>
                    <a:pt x="8599932" y="1200912"/>
                  </a:lnTo>
                  <a:close/>
                </a:path>
                <a:path w="8602980" h="12014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602980" h="1201420">
                  <a:moveTo>
                    <a:pt x="8589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589264" y="7620"/>
                  </a:lnTo>
                  <a:lnTo>
                    <a:pt x="8589264" y="13716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8589264" y="7620"/>
                  </a:lnTo>
                  <a:lnTo>
                    <a:pt x="8596884" y="13716"/>
                  </a:lnTo>
                  <a:lnTo>
                    <a:pt x="8602980" y="13716"/>
                  </a:lnTo>
                  <a:lnTo>
                    <a:pt x="8602980" y="1187195"/>
                  </a:lnTo>
                  <a:lnTo>
                    <a:pt x="859688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3716"/>
                  </a:moveTo>
                  <a:lnTo>
                    <a:pt x="8596884" y="13716"/>
                  </a:lnTo>
                  <a:lnTo>
                    <a:pt x="8589264" y="7620"/>
                  </a:lnTo>
                  <a:lnTo>
                    <a:pt x="8602980" y="7620"/>
                  </a:lnTo>
                  <a:lnTo>
                    <a:pt x="8602980" y="13716"/>
                  </a:lnTo>
                  <a:close/>
                </a:path>
                <a:path w="8602980" h="1201420">
                  <a:moveTo>
                    <a:pt x="13716" y="1193292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3292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13716" y="1193292"/>
                  </a:lnTo>
                  <a:lnTo>
                    <a:pt x="13716" y="1187195"/>
                  </a:lnTo>
                  <a:lnTo>
                    <a:pt x="858926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193292"/>
                  </a:moveTo>
                  <a:lnTo>
                    <a:pt x="8589264" y="1193292"/>
                  </a:lnTo>
                  <a:lnTo>
                    <a:pt x="8596884" y="1187195"/>
                  </a:lnTo>
                  <a:lnTo>
                    <a:pt x="8602980" y="1187195"/>
                  </a:lnTo>
                  <a:lnTo>
                    <a:pt x="8602980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396" y="4521043"/>
            <a:ext cx="7974187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74855">
              <a:spcBef>
                <a:spcPts val="859"/>
              </a:spcBef>
            </a:pPr>
            <a:r>
              <a:rPr sz="1578" b="1" spc="23" dirty="0">
                <a:latin typeface="Trebuchet MS"/>
                <a:cs typeface="Trebuchet MS"/>
              </a:rPr>
              <a:t>Remarques</a:t>
            </a:r>
            <a:endParaRPr sz="1578">
              <a:latin typeface="Trebuchet MS"/>
              <a:cs typeface="Trebuchet MS"/>
            </a:endParaRPr>
          </a:p>
          <a:p>
            <a:pPr marL="718487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branche,</a:t>
            </a:r>
            <a:r>
              <a:rPr sz="1392" spc="-17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cette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pointe</a:t>
            </a:r>
            <a:r>
              <a:rPr sz="1392" spc="-19" dirty="0">
                <a:latin typeface="Trebuchet MS"/>
                <a:cs typeface="Trebuchet MS"/>
              </a:rPr>
              <a:t> sur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duquel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elle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été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créée</a:t>
            </a:r>
            <a:endParaRPr sz="1392">
              <a:latin typeface="Trebuchet MS"/>
              <a:cs typeface="Trebuchet MS"/>
            </a:endParaRPr>
          </a:p>
          <a:p>
            <a:pPr marL="718487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faisant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14" dirty="0">
                <a:latin typeface="Trebuchet MS"/>
                <a:cs typeface="Trebuchet MS"/>
              </a:rPr>
              <a:t> Commit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créée,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cette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dévie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principale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9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1556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486561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272776"/>
            <a:ext cx="65554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6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41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8" y="3040877"/>
            <a:ext cx="66332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suppression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branche,</a:t>
            </a:r>
            <a:r>
              <a:rPr sz="1717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utiliser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l’option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686315"/>
            <a:ext cx="3163387" cy="380761"/>
            <a:chOff x="1452372" y="2894076"/>
            <a:chExt cx="3408045" cy="410209"/>
          </a:xfrm>
        </p:grpSpPr>
        <p:sp>
          <p:nvSpPr>
            <p:cNvPr id="13" name="object 13"/>
            <p:cNvSpPr/>
            <p:nvPr/>
          </p:nvSpPr>
          <p:spPr>
            <a:xfrm>
              <a:off x="1459992" y="290169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894076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021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0210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6933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814925"/>
            <a:ext cx="3163387" cy="380761"/>
            <a:chOff x="1452372" y="1955292"/>
            <a:chExt cx="3408045" cy="410209"/>
          </a:xfrm>
        </p:grpSpPr>
        <p:sp>
          <p:nvSpPr>
            <p:cNvPr id="17" name="object 17"/>
            <p:cNvSpPr/>
            <p:nvPr/>
          </p:nvSpPr>
          <p:spPr>
            <a:xfrm>
              <a:off x="1459992" y="1962912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955292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82199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8" y="1385984"/>
            <a:ext cx="6214196" cy="2222480"/>
          </a:xfrm>
          <a:prstGeom prst="rect">
            <a:avLst/>
          </a:prstGeom>
        </p:spPr>
        <p:txBody>
          <a:bodyPr vert="horz" wrap="square" lIns="0" tIns="132029" rIns="0" bIns="0" rtlCol="0">
            <a:spAutoFit/>
          </a:bodyPr>
          <a:lstStyle/>
          <a:p>
            <a:pPr marL="362485" indent="-351287">
              <a:spcBef>
                <a:spcPts val="104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79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624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combiner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endParaRPr sz="1624">
              <a:latin typeface="Trebuchet MS"/>
              <a:cs typeface="Trebuchet MS"/>
            </a:endParaRPr>
          </a:p>
          <a:p>
            <a:pPr marL="362485" indent="-351287">
              <a:spcBef>
                <a:spcPts val="9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6"/>
              </a:spcBef>
              <a:buChar char="■"/>
            </a:pPr>
            <a:endParaRPr sz="148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possibles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fusion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24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624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r>
              <a:rPr sz="1624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35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624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2"/>
              </a:spcBef>
              <a:buChar char="■"/>
            </a:pPr>
            <a:endParaRPr sz="1764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439" b="1" spc="-97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439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spcBef>
                <a:spcPts val="497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16" dirty="0">
                <a:solidFill>
                  <a:srgbClr val="3F3F3F"/>
                </a:solidFill>
                <a:latin typeface="Trebuchet MS"/>
                <a:cs typeface="Trebuchet MS"/>
              </a:rPr>
              <a:t>/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iq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n'y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d'ambiguïté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80" y="3358247"/>
            <a:ext cx="4612993" cy="14853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46806" y="3600142"/>
            <a:ext cx="2749029" cy="1260757"/>
            <a:chOff x="1370075" y="3878579"/>
            <a:chExt cx="2961640" cy="1358265"/>
          </a:xfrm>
        </p:grpSpPr>
        <p:sp>
          <p:nvSpPr>
            <p:cNvPr id="12" name="object 12"/>
            <p:cNvSpPr/>
            <p:nvPr/>
          </p:nvSpPr>
          <p:spPr>
            <a:xfrm>
              <a:off x="1377695" y="3884675"/>
              <a:ext cx="2946400" cy="1346200"/>
            </a:xfrm>
            <a:custGeom>
              <a:avLst/>
              <a:gdLst/>
              <a:ahLst/>
              <a:cxnLst/>
              <a:rect l="l" t="t" r="r" b="b"/>
              <a:pathLst>
                <a:path w="2946400" h="1346200">
                  <a:moveTo>
                    <a:pt x="2945892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45892" y="0"/>
                  </a:lnTo>
                  <a:lnTo>
                    <a:pt x="2945892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075" y="3878579"/>
              <a:ext cx="2961640" cy="1358265"/>
            </a:xfrm>
            <a:custGeom>
              <a:avLst/>
              <a:gdLst/>
              <a:ahLst/>
              <a:cxnLst/>
              <a:rect l="l" t="t" r="r" b="b"/>
              <a:pathLst>
                <a:path w="2961640" h="1358264">
                  <a:moveTo>
                    <a:pt x="2958084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58084" y="0"/>
                  </a:lnTo>
                  <a:lnTo>
                    <a:pt x="2961132" y="3048"/>
                  </a:lnTo>
                  <a:lnTo>
                    <a:pt x="296113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8"/>
                  </a:lnTo>
                  <a:lnTo>
                    <a:pt x="2961132" y="1351788"/>
                  </a:lnTo>
                  <a:lnTo>
                    <a:pt x="2961132" y="1354836"/>
                  </a:lnTo>
                  <a:lnTo>
                    <a:pt x="2958084" y="1357884"/>
                  </a:lnTo>
                  <a:close/>
                </a:path>
                <a:path w="2961640" h="135826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961640" h="1358264">
                  <a:moveTo>
                    <a:pt x="294741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947416" y="6096"/>
                  </a:lnTo>
                  <a:lnTo>
                    <a:pt x="2947416" y="13716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2947416" y="6096"/>
                  </a:lnTo>
                  <a:lnTo>
                    <a:pt x="2953511" y="13716"/>
                  </a:lnTo>
                  <a:lnTo>
                    <a:pt x="2961132" y="13716"/>
                  </a:lnTo>
                  <a:lnTo>
                    <a:pt x="2961132" y="1344168"/>
                  </a:lnTo>
                  <a:lnTo>
                    <a:pt x="2953511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716"/>
                  </a:moveTo>
                  <a:lnTo>
                    <a:pt x="2953511" y="13716"/>
                  </a:lnTo>
                  <a:lnTo>
                    <a:pt x="29474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61640" h="1358264">
                  <a:moveTo>
                    <a:pt x="15240" y="1351788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8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15240" y="1351788"/>
                  </a:lnTo>
                  <a:lnTo>
                    <a:pt x="15240" y="1344168"/>
                  </a:lnTo>
                  <a:lnTo>
                    <a:pt x="2947416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51788"/>
                  </a:moveTo>
                  <a:lnTo>
                    <a:pt x="2947416" y="1351788"/>
                  </a:lnTo>
                  <a:lnTo>
                    <a:pt x="2953511" y="1344168"/>
                  </a:lnTo>
                  <a:lnTo>
                    <a:pt x="2961132" y="1344168"/>
                  </a:lnTo>
                  <a:lnTo>
                    <a:pt x="2961132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3879" y="3605801"/>
            <a:ext cx="2734883" cy="1176486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202980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31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master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897326"/>
            <a:ext cx="7914656" cy="915360"/>
            <a:chOff x="1075944" y="5276088"/>
            <a:chExt cx="8526780" cy="986155"/>
          </a:xfrm>
        </p:grpSpPr>
        <p:sp>
          <p:nvSpPr>
            <p:cNvPr id="16" name="object 16"/>
            <p:cNvSpPr/>
            <p:nvPr/>
          </p:nvSpPr>
          <p:spPr>
            <a:xfrm>
              <a:off x="1083564" y="5282184"/>
              <a:ext cx="8513445" cy="972819"/>
            </a:xfrm>
            <a:custGeom>
              <a:avLst/>
              <a:gdLst/>
              <a:ahLst/>
              <a:cxnLst/>
              <a:rect l="l" t="t" r="r" b="b"/>
              <a:pathLst>
                <a:path w="8513445" h="972820">
                  <a:moveTo>
                    <a:pt x="8513064" y="972312"/>
                  </a:moveTo>
                  <a:lnTo>
                    <a:pt x="0" y="972312"/>
                  </a:lnTo>
                  <a:lnTo>
                    <a:pt x="0" y="0"/>
                  </a:lnTo>
                  <a:lnTo>
                    <a:pt x="8513064" y="0"/>
                  </a:lnTo>
                  <a:lnTo>
                    <a:pt x="8513064" y="972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5276088"/>
              <a:ext cx="8526780" cy="986155"/>
            </a:xfrm>
            <a:custGeom>
              <a:avLst/>
              <a:gdLst/>
              <a:ahLst/>
              <a:cxnLst/>
              <a:rect l="l" t="t" r="r" b="b"/>
              <a:pathLst>
                <a:path w="8526780" h="986154">
                  <a:moveTo>
                    <a:pt x="8523732" y="986028"/>
                  </a:moveTo>
                  <a:lnTo>
                    <a:pt x="3048" y="986028"/>
                  </a:lnTo>
                  <a:lnTo>
                    <a:pt x="0" y="981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23732" y="0"/>
                  </a:lnTo>
                  <a:lnTo>
                    <a:pt x="8526780" y="3048"/>
                  </a:lnTo>
                  <a:lnTo>
                    <a:pt x="85267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970788"/>
                  </a:lnTo>
                  <a:lnTo>
                    <a:pt x="7620" y="970788"/>
                  </a:lnTo>
                  <a:lnTo>
                    <a:pt x="13716" y="978408"/>
                  </a:lnTo>
                  <a:lnTo>
                    <a:pt x="8526780" y="978408"/>
                  </a:lnTo>
                  <a:lnTo>
                    <a:pt x="8526780" y="981456"/>
                  </a:lnTo>
                  <a:lnTo>
                    <a:pt x="8523732" y="986028"/>
                  </a:lnTo>
                  <a:close/>
                </a:path>
                <a:path w="8526780" h="98615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526780" h="986154">
                  <a:moveTo>
                    <a:pt x="85130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513064" y="6096"/>
                  </a:lnTo>
                  <a:lnTo>
                    <a:pt x="8513064" y="13716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8513064" y="6096"/>
                  </a:lnTo>
                  <a:lnTo>
                    <a:pt x="8520684" y="13716"/>
                  </a:lnTo>
                  <a:lnTo>
                    <a:pt x="8526780" y="13716"/>
                  </a:lnTo>
                  <a:lnTo>
                    <a:pt x="8526780" y="970788"/>
                  </a:lnTo>
                  <a:lnTo>
                    <a:pt x="852068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13716"/>
                  </a:moveTo>
                  <a:lnTo>
                    <a:pt x="8520684" y="13716"/>
                  </a:lnTo>
                  <a:lnTo>
                    <a:pt x="8513064" y="6096"/>
                  </a:lnTo>
                  <a:lnTo>
                    <a:pt x="8526780" y="6096"/>
                  </a:lnTo>
                  <a:lnTo>
                    <a:pt x="8526780" y="13716"/>
                  </a:lnTo>
                  <a:close/>
                </a:path>
                <a:path w="8526780" h="986154">
                  <a:moveTo>
                    <a:pt x="13716" y="978408"/>
                  </a:moveTo>
                  <a:lnTo>
                    <a:pt x="7620" y="970788"/>
                  </a:lnTo>
                  <a:lnTo>
                    <a:pt x="13716" y="970788"/>
                  </a:lnTo>
                  <a:lnTo>
                    <a:pt x="13716" y="978408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13716" y="978408"/>
                  </a:lnTo>
                  <a:lnTo>
                    <a:pt x="13716" y="970788"/>
                  </a:lnTo>
                  <a:lnTo>
                    <a:pt x="851306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978408"/>
                  </a:moveTo>
                  <a:lnTo>
                    <a:pt x="8513064" y="978408"/>
                  </a:lnTo>
                  <a:lnTo>
                    <a:pt x="8520684" y="970788"/>
                  </a:lnTo>
                  <a:lnTo>
                    <a:pt x="8526780" y="970788"/>
                  </a:lnTo>
                  <a:lnTo>
                    <a:pt x="8526780" y="978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902984"/>
            <a:ext cx="7902278" cy="818200"/>
          </a:xfrm>
          <a:prstGeom prst="rect">
            <a:avLst/>
          </a:prstGeom>
        </p:spPr>
        <p:txBody>
          <a:bodyPr vert="horz" wrap="square" lIns="0" tIns="94896" rIns="0" bIns="0" rtlCol="0">
            <a:spAutoFit/>
          </a:bodyPr>
          <a:lstStyle/>
          <a:p>
            <a:pPr marL="73086">
              <a:spcBef>
                <a:spcPts val="747"/>
              </a:spcBef>
            </a:pPr>
            <a:r>
              <a:rPr sz="1299" b="1" spc="14" dirty="0">
                <a:latin typeface="Trebuchet MS"/>
                <a:cs typeface="Trebuchet MS"/>
              </a:rPr>
              <a:t>Remarques</a:t>
            </a:r>
            <a:endParaRPr sz="1299">
              <a:latin typeface="Trebuchet MS"/>
              <a:cs typeface="Trebuchet MS"/>
            </a:endParaRPr>
          </a:p>
          <a:p>
            <a:pPr marL="716719" indent="-273485">
              <a:spcBef>
                <a:spcPts val="74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g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111" dirty="0">
                <a:latin typeface="Trebuchet MS"/>
                <a:cs typeface="Trebuchet MS"/>
              </a:rPr>
              <a:t>a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65" dirty="0">
                <a:latin typeface="Trebuchet MS"/>
                <a:cs typeface="Trebuchet MS"/>
              </a:rPr>
              <a:t>è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42" dirty="0">
                <a:latin typeface="Trebuchet MS"/>
                <a:cs typeface="Trebuchet MS"/>
              </a:rPr>
              <a:t>un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121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endParaRPr sz="1114">
              <a:latin typeface="Trebuchet MS"/>
              <a:cs typeface="Trebuchet MS"/>
            </a:endParaRPr>
          </a:p>
          <a:p>
            <a:pPr marL="716719" indent="-273485">
              <a:spcBef>
                <a:spcPts val="72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130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nn</a:t>
            </a:r>
            <a:r>
              <a:rPr sz="1114" spc="-65" dirty="0">
                <a:latin typeface="Trebuchet MS"/>
                <a:cs typeface="Trebuchet MS"/>
              </a:rPr>
              <a:t>ée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t</a:t>
            </a:r>
            <a:r>
              <a:rPr sz="1114" spc="-84" dirty="0">
                <a:latin typeface="Trebuchet MS"/>
                <a:cs typeface="Trebuchet MS"/>
              </a:rPr>
              <a:t>i</a:t>
            </a:r>
            <a:r>
              <a:rPr sz="1114" spc="-56" dirty="0">
                <a:latin typeface="Trebuchet MS"/>
                <a:cs typeface="Trebuchet MS"/>
              </a:rPr>
              <a:t>n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102" dirty="0">
                <a:latin typeface="Trebuchet MS"/>
                <a:cs typeface="Trebuchet MS"/>
              </a:rPr>
              <a:t>à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9" dirty="0">
                <a:latin typeface="Trebuchet MS"/>
                <a:cs typeface="Trebuchet MS"/>
              </a:rPr>
              <a:t>x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14" dirty="0">
                <a:latin typeface="Trebuchet MS"/>
                <a:cs typeface="Trebuchet MS"/>
              </a:rPr>
              <a:t>r</a:t>
            </a:r>
            <a:endParaRPr sz="111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0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51" y="1526255"/>
            <a:ext cx="7823297" cy="1272591"/>
          </a:xfrm>
          <a:prstGeom prst="rect">
            <a:avLst/>
          </a:prstGeom>
        </p:spPr>
        <p:txBody>
          <a:bodyPr vert="horz" wrap="square" lIns="0" tIns="96075" rIns="0" bIns="0" rtlCol="0">
            <a:spAutoFit/>
          </a:bodyPr>
          <a:lstStyle/>
          <a:p>
            <a:pPr marL="362485" indent="-351287">
              <a:spcBef>
                <a:spcPts val="756"/>
              </a:spcBef>
              <a:buClr>
                <a:srgbClr val="493D2F"/>
              </a:buClr>
              <a:buFont typeface="Times New Roman"/>
              <a:buChar char="■"/>
              <a:tabLst>
                <a:tab pos="361896" algn="l"/>
                <a:tab pos="363075" algn="l"/>
              </a:tabLst>
            </a:pPr>
            <a:r>
              <a:rPr sz="1624" b="1" spc="106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624" b="1" spc="-74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624" b="1" spc="-46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spc="5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402"/>
              </a:lnSpc>
              <a:spcBef>
                <a:spcPts val="715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ambiguïté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25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299" b="1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lorsque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contiennent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des </a:t>
            </a:r>
            <a:r>
              <a:rPr sz="1299" spc="-37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u="sng" spc="-32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le </a:t>
            </a:r>
            <a:r>
              <a:rPr sz="1299" b="1" u="sng" spc="46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même</a:t>
            </a:r>
            <a:r>
              <a:rPr sz="1299" b="1" u="sng" spc="-5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 </a:t>
            </a:r>
            <a:r>
              <a:rPr sz="1299" b="1" u="sng" spc="-28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fichier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faut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résoudre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modifiant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le(s)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fichier(s)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8711" y="3106448"/>
            <a:ext cx="3659674" cy="2240953"/>
            <a:chOff x="1318259" y="3346703"/>
            <a:chExt cx="3942715" cy="2414270"/>
          </a:xfrm>
        </p:grpSpPr>
        <p:sp>
          <p:nvSpPr>
            <p:cNvPr id="11" name="object 11"/>
            <p:cNvSpPr/>
            <p:nvPr/>
          </p:nvSpPr>
          <p:spPr>
            <a:xfrm>
              <a:off x="1325879" y="3352799"/>
              <a:ext cx="3929379" cy="2402205"/>
            </a:xfrm>
            <a:custGeom>
              <a:avLst/>
              <a:gdLst/>
              <a:ahLst/>
              <a:cxnLst/>
              <a:rect l="l" t="t" r="r" b="b"/>
              <a:pathLst>
                <a:path w="3929379" h="2402204">
                  <a:moveTo>
                    <a:pt x="3928871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3928871" y="0"/>
                  </a:lnTo>
                  <a:lnTo>
                    <a:pt x="3928871" y="240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8259" y="3346703"/>
              <a:ext cx="3942715" cy="2414270"/>
            </a:xfrm>
            <a:custGeom>
              <a:avLst/>
              <a:gdLst/>
              <a:ahLst/>
              <a:cxnLst/>
              <a:rect l="l" t="t" r="r" b="b"/>
              <a:pathLst>
                <a:path w="3942715" h="2414270">
                  <a:moveTo>
                    <a:pt x="3939540" y="2414016"/>
                  </a:moveTo>
                  <a:lnTo>
                    <a:pt x="3048" y="2414016"/>
                  </a:lnTo>
                  <a:lnTo>
                    <a:pt x="0" y="2410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39540" y="0"/>
                  </a:lnTo>
                  <a:lnTo>
                    <a:pt x="3942588" y="3048"/>
                  </a:lnTo>
                  <a:lnTo>
                    <a:pt x="394258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00300"/>
                  </a:lnTo>
                  <a:lnTo>
                    <a:pt x="7620" y="2400300"/>
                  </a:lnTo>
                  <a:lnTo>
                    <a:pt x="13716" y="2407920"/>
                  </a:lnTo>
                  <a:lnTo>
                    <a:pt x="3942588" y="2407920"/>
                  </a:lnTo>
                  <a:lnTo>
                    <a:pt x="3942588" y="2410968"/>
                  </a:lnTo>
                  <a:lnTo>
                    <a:pt x="3939540" y="2414016"/>
                  </a:lnTo>
                  <a:close/>
                </a:path>
                <a:path w="3942715" h="241427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942715" h="2414270">
                  <a:moveTo>
                    <a:pt x="392887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928872" y="6096"/>
                  </a:lnTo>
                  <a:lnTo>
                    <a:pt x="3928872" y="13716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3928872" y="6096"/>
                  </a:lnTo>
                  <a:lnTo>
                    <a:pt x="3936492" y="13716"/>
                  </a:lnTo>
                  <a:lnTo>
                    <a:pt x="3942588" y="13716"/>
                  </a:lnTo>
                  <a:lnTo>
                    <a:pt x="3942588" y="2400300"/>
                  </a:lnTo>
                  <a:lnTo>
                    <a:pt x="393649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13716"/>
                  </a:moveTo>
                  <a:lnTo>
                    <a:pt x="3936492" y="13716"/>
                  </a:lnTo>
                  <a:lnTo>
                    <a:pt x="3928872" y="6096"/>
                  </a:lnTo>
                  <a:lnTo>
                    <a:pt x="3942588" y="6096"/>
                  </a:lnTo>
                  <a:lnTo>
                    <a:pt x="3942588" y="13716"/>
                  </a:lnTo>
                  <a:close/>
                </a:path>
                <a:path w="3942715" h="2414270">
                  <a:moveTo>
                    <a:pt x="13716" y="2407920"/>
                  </a:moveTo>
                  <a:lnTo>
                    <a:pt x="7620" y="2400300"/>
                  </a:lnTo>
                  <a:lnTo>
                    <a:pt x="13716" y="2400300"/>
                  </a:lnTo>
                  <a:lnTo>
                    <a:pt x="13716" y="2407920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13716" y="2407920"/>
                  </a:lnTo>
                  <a:lnTo>
                    <a:pt x="13716" y="2400300"/>
                  </a:lnTo>
                  <a:lnTo>
                    <a:pt x="392887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2407920"/>
                  </a:moveTo>
                  <a:lnTo>
                    <a:pt x="3928872" y="2407920"/>
                  </a:lnTo>
                  <a:lnTo>
                    <a:pt x="3936492" y="2400300"/>
                  </a:lnTo>
                  <a:lnTo>
                    <a:pt x="3942588" y="2400300"/>
                  </a:lnTo>
                  <a:lnTo>
                    <a:pt x="3942588" y="24079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5785" y="3112108"/>
            <a:ext cx="3647295" cy="2159820"/>
          </a:xfrm>
          <a:prstGeom prst="rect">
            <a:avLst/>
          </a:prstGeom>
        </p:spPr>
        <p:txBody>
          <a:bodyPr vert="horz" wrap="square" lIns="0" tIns="27112" rIns="0" bIns="0" rtlCol="0">
            <a:spAutoFit/>
          </a:bodyPr>
          <a:lstStyle/>
          <a:p>
            <a:pPr marL="74855">
              <a:spcBef>
                <a:spcPts val="21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48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5"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498638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cinquième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6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 </a:t>
            </a:r>
            <a:r>
              <a:rPr sz="1253" b="1" spc="19" dirty="0">
                <a:latin typeface="Times New Roman"/>
                <a:cs typeface="Times New Roman"/>
              </a:rPr>
              <a:t>source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6"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68371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</a:t>
            </a:r>
            <a:r>
              <a:rPr sz="1253" b="1" spc="37" dirty="0">
                <a:latin typeface="Times New Roman"/>
                <a:cs typeface="Times New Roman"/>
              </a:rPr>
              <a:t>sixième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5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7"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58410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centième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088" y="2819287"/>
            <a:ext cx="4195686" cy="21148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78781" y="5216541"/>
            <a:ext cx="313096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Conflit</a:t>
            </a:r>
            <a:r>
              <a:rPr sz="1253" b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détecté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lors</a:t>
            </a:r>
            <a:r>
              <a:rPr sz="1253" b="1" spc="-5" dirty="0">
                <a:solidFill>
                  <a:srgbClr val="FF0000"/>
                </a:solidFill>
                <a:latin typeface="Calibri"/>
                <a:cs typeface="Calibri"/>
              </a:rPr>
              <a:t> d’une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demande</a:t>
            </a:r>
            <a:r>
              <a:rPr sz="1253" b="1" spc="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25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1616372"/>
            <a:ext cx="2853355" cy="68924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130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5116" y="2307204"/>
            <a:ext cx="3791113" cy="2045857"/>
            <a:chOff x="775716" y="2485644"/>
            <a:chExt cx="4084320" cy="2204085"/>
          </a:xfrm>
        </p:grpSpPr>
        <p:sp>
          <p:nvSpPr>
            <p:cNvPr id="13" name="object 13"/>
            <p:cNvSpPr/>
            <p:nvPr/>
          </p:nvSpPr>
          <p:spPr>
            <a:xfrm>
              <a:off x="783335" y="2493264"/>
              <a:ext cx="4069079" cy="2190115"/>
            </a:xfrm>
            <a:custGeom>
              <a:avLst/>
              <a:gdLst/>
              <a:ahLst/>
              <a:cxnLst/>
              <a:rect l="l" t="t" r="r" b="b"/>
              <a:pathLst>
                <a:path w="4069079" h="2190115">
                  <a:moveTo>
                    <a:pt x="4069080" y="2189987"/>
                  </a:moveTo>
                  <a:lnTo>
                    <a:pt x="0" y="2189987"/>
                  </a:lnTo>
                  <a:lnTo>
                    <a:pt x="0" y="0"/>
                  </a:lnTo>
                  <a:lnTo>
                    <a:pt x="4069080" y="0"/>
                  </a:lnTo>
                  <a:lnTo>
                    <a:pt x="4069080" y="218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6" y="2485644"/>
              <a:ext cx="4084320" cy="2204085"/>
            </a:xfrm>
            <a:custGeom>
              <a:avLst/>
              <a:gdLst/>
              <a:ahLst/>
              <a:cxnLst/>
              <a:rect l="l" t="t" r="r" b="b"/>
              <a:pathLst>
                <a:path w="4084320" h="2204085">
                  <a:moveTo>
                    <a:pt x="4081272" y="2203704"/>
                  </a:moveTo>
                  <a:lnTo>
                    <a:pt x="3048" y="2203704"/>
                  </a:lnTo>
                  <a:lnTo>
                    <a:pt x="0" y="22006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081272" y="0"/>
                  </a:lnTo>
                  <a:lnTo>
                    <a:pt x="4084320" y="3048"/>
                  </a:lnTo>
                  <a:lnTo>
                    <a:pt x="408432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189988"/>
                  </a:lnTo>
                  <a:lnTo>
                    <a:pt x="7620" y="2189988"/>
                  </a:lnTo>
                  <a:lnTo>
                    <a:pt x="13716" y="2197608"/>
                  </a:lnTo>
                  <a:lnTo>
                    <a:pt x="4084320" y="2197608"/>
                  </a:lnTo>
                  <a:lnTo>
                    <a:pt x="4084320" y="2200656"/>
                  </a:lnTo>
                  <a:lnTo>
                    <a:pt x="4081272" y="2203704"/>
                  </a:lnTo>
                  <a:close/>
                </a:path>
                <a:path w="4084320" h="22040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084320" h="2204085">
                  <a:moveTo>
                    <a:pt x="407060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070603" y="7620"/>
                  </a:lnTo>
                  <a:lnTo>
                    <a:pt x="4070603" y="13716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4070603" y="7620"/>
                  </a:lnTo>
                  <a:lnTo>
                    <a:pt x="4076700" y="13716"/>
                  </a:lnTo>
                  <a:lnTo>
                    <a:pt x="4084320" y="13716"/>
                  </a:lnTo>
                  <a:lnTo>
                    <a:pt x="4084320" y="2189988"/>
                  </a:lnTo>
                  <a:lnTo>
                    <a:pt x="4076700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13716"/>
                  </a:moveTo>
                  <a:lnTo>
                    <a:pt x="4076700" y="13716"/>
                  </a:lnTo>
                  <a:lnTo>
                    <a:pt x="4070603" y="7620"/>
                  </a:lnTo>
                  <a:lnTo>
                    <a:pt x="4084320" y="7620"/>
                  </a:lnTo>
                  <a:lnTo>
                    <a:pt x="4084320" y="13716"/>
                  </a:lnTo>
                  <a:close/>
                </a:path>
                <a:path w="4084320" h="2204085">
                  <a:moveTo>
                    <a:pt x="13716" y="2197608"/>
                  </a:moveTo>
                  <a:lnTo>
                    <a:pt x="7620" y="2189988"/>
                  </a:lnTo>
                  <a:lnTo>
                    <a:pt x="13716" y="2189988"/>
                  </a:lnTo>
                  <a:lnTo>
                    <a:pt x="13716" y="2197608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13716" y="2197608"/>
                  </a:lnTo>
                  <a:lnTo>
                    <a:pt x="13716" y="2189988"/>
                  </a:lnTo>
                  <a:lnTo>
                    <a:pt x="4070603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2197608"/>
                  </a:moveTo>
                  <a:lnTo>
                    <a:pt x="4070603" y="2197608"/>
                  </a:lnTo>
                  <a:lnTo>
                    <a:pt x="4076700" y="2189988"/>
                  </a:lnTo>
                  <a:lnTo>
                    <a:pt x="4084320" y="2189988"/>
                  </a:lnTo>
                  <a:lnTo>
                    <a:pt x="4084320" y="219760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189" y="2314276"/>
            <a:ext cx="3776966" cy="261328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73086">
              <a:spcBef>
                <a:spcPts val="701"/>
              </a:spcBef>
            </a:pPr>
            <a:r>
              <a:rPr sz="1114" b="1" spc="5" dirty="0">
                <a:latin typeface="Times New Roman"/>
                <a:cs typeface="Times New Roman"/>
              </a:rPr>
              <a:t>nano</a:t>
            </a:r>
            <a:r>
              <a:rPr sz="1114" b="1" spc="19" dirty="0">
                <a:latin typeface="Times New Roman"/>
                <a:cs typeface="Times New Roman"/>
              </a:rPr>
              <a:t> </a:t>
            </a:r>
            <a:r>
              <a:rPr sz="1114" b="1" spc="32" dirty="0">
                <a:latin typeface="Times New Roman"/>
                <a:cs typeface="Times New Roman"/>
              </a:rPr>
              <a:t>file.txt</a:t>
            </a:r>
            <a:endParaRPr sz="1114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7851" y="2551927"/>
            <a:ext cx="2017565" cy="1591419"/>
            <a:chOff x="2502407" y="2749295"/>
            <a:chExt cx="2173605" cy="1714500"/>
          </a:xfrm>
        </p:grpSpPr>
        <p:sp>
          <p:nvSpPr>
            <p:cNvPr id="17" name="object 17"/>
            <p:cNvSpPr/>
            <p:nvPr/>
          </p:nvSpPr>
          <p:spPr>
            <a:xfrm>
              <a:off x="2508503" y="2756915"/>
              <a:ext cx="2159635" cy="1701164"/>
            </a:xfrm>
            <a:custGeom>
              <a:avLst/>
              <a:gdLst/>
              <a:ahLst/>
              <a:cxnLst/>
              <a:rect l="l" t="t" r="r" b="b"/>
              <a:pathLst>
                <a:path w="2159635" h="1701164">
                  <a:moveTo>
                    <a:pt x="2159508" y="1700783"/>
                  </a:moveTo>
                  <a:lnTo>
                    <a:pt x="0" y="1700783"/>
                  </a:lnTo>
                  <a:lnTo>
                    <a:pt x="0" y="0"/>
                  </a:lnTo>
                  <a:lnTo>
                    <a:pt x="2159508" y="0"/>
                  </a:lnTo>
                  <a:lnTo>
                    <a:pt x="2159508" y="170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407" y="2749295"/>
              <a:ext cx="2173605" cy="1714500"/>
            </a:xfrm>
            <a:custGeom>
              <a:avLst/>
              <a:gdLst/>
              <a:ahLst/>
              <a:cxnLst/>
              <a:rect l="l" t="t" r="r" b="b"/>
              <a:pathLst>
                <a:path w="2173604" h="1714500">
                  <a:moveTo>
                    <a:pt x="2170176" y="1714500"/>
                  </a:moveTo>
                  <a:lnTo>
                    <a:pt x="3048" y="1714500"/>
                  </a:lnTo>
                  <a:lnTo>
                    <a:pt x="0" y="17114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0176" y="0"/>
                  </a:lnTo>
                  <a:lnTo>
                    <a:pt x="2173224" y="3048"/>
                  </a:lnTo>
                  <a:lnTo>
                    <a:pt x="2173224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700784"/>
                  </a:lnTo>
                  <a:lnTo>
                    <a:pt x="6096" y="1700784"/>
                  </a:lnTo>
                  <a:lnTo>
                    <a:pt x="13716" y="1708404"/>
                  </a:lnTo>
                  <a:lnTo>
                    <a:pt x="2173224" y="1708404"/>
                  </a:lnTo>
                  <a:lnTo>
                    <a:pt x="2173224" y="1711452"/>
                  </a:lnTo>
                  <a:lnTo>
                    <a:pt x="2170176" y="1714500"/>
                  </a:lnTo>
                  <a:close/>
                </a:path>
                <a:path w="2173604" h="17145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173604" h="1714500">
                  <a:moveTo>
                    <a:pt x="21579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157984" y="7620"/>
                  </a:lnTo>
                  <a:lnTo>
                    <a:pt x="2157984" y="13716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2157984" y="7620"/>
                  </a:lnTo>
                  <a:lnTo>
                    <a:pt x="2165604" y="13716"/>
                  </a:lnTo>
                  <a:lnTo>
                    <a:pt x="2173224" y="13716"/>
                  </a:lnTo>
                  <a:lnTo>
                    <a:pt x="2173224" y="1700784"/>
                  </a:lnTo>
                  <a:lnTo>
                    <a:pt x="216560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3716"/>
                  </a:moveTo>
                  <a:lnTo>
                    <a:pt x="2165604" y="13716"/>
                  </a:lnTo>
                  <a:lnTo>
                    <a:pt x="2157984" y="7620"/>
                  </a:lnTo>
                  <a:lnTo>
                    <a:pt x="2173224" y="7620"/>
                  </a:lnTo>
                  <a:lnTo>
                    <a:pt x="2173224" y="13716"/>
                  </a:lnTo>
                  <a:close/>
                </a:path>
                <a:path w="2173604" h="1714500">
                  <a:moveTo>
                    <a:pt x="13716" y="1708404"/>
                  </a:moveTo>
                  <a:lnTo>
                    <a:pt x="6096" y="1700784"/>
                  </a:lnTo>
                  <a:lnTo>
                    <a:pt x="13716" y="1700784"/>
                  </a:lnTo>
                  <a:lnTo>
                    <a:pt x="13716" y="1708404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13716" y="1708404"/>
                  </a:lnTo>
                  <a:lnTo>
                    <a:pt x="13716" y="1700784"/>
                  </a:lnTo>
                  <a:lnTo>
                    <a:pt x="215798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708404"/>
                  </a:moveTo>
                  <a:lnTo>
                    <a:pt x="2157984" y="1708404"/>
                  </a:lnTo>
                  <a:lnTo>
                    <a:pt x="2165604" y="1700784"/>
                  </a:lnTo>
                  <a:lnTo>
                    <a:pt x="2173224" y="1700784"/>
                  </a:lnTo>
                  <a:lnTo>
                    <a:pt x="2173224" y="170840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03509" y="2559001"/>
            <a:ext cx="2004598" cy="1529574"/>
          </a:xfrm>
          <a:prstGeom prst="rect">
            <a:avLst/>
          </a:prstGeom>
        </p:spPr>
        <p:txBody>
          <a:bodyPr vert="horz" wrap="square" lIns="0" tIns="28881" rIns="0" bIns="0" rtlCol="0">
            <a:spAutoFit/>
          </a:bodyPr>
          <a:lstStyle/>
          <a:p>
            <a:pPr marL="73086">
              <a:spcBef>
                <a:spcPts val="227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1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2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3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9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&lt;&lt;&lt;&lt;&lt;&lt;&lt;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HEAD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=======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5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189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6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&gt;&gt;&gt;&gt;&gt;&gt;&gt;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spc="-9" dirty="0">
                <a:latin typeface="Calibri"/>
                <a:cs typeface="Calibri"/>
              </a:rPr>
              <a:t>test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497" y="4356431"/>
            <a:ext cx="25916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me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497" y="5148588"/>
            <a:ext cx="779146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l’opération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sans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(après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détection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conflit)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4134" y="5554642"/>
            <a:ext cx="86290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4166" y="5554642"/>
            <a:ext cx="67900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7153" y="4638454"/>
            <a:ext cx="3047272" cy="381941"/>
            <a:chOff x="1176527" y="4997196"/>
            <a:chExt cx="3282950" cy="411480"/>
          </a:xfrm>
        </p:grpSpPr>
        <p:sp>
          <p:nvSpPr>
            <p:cNvPr id="25" name="object 25"/>
            <p:cNvSpPr/>
            <p:nvPr/>
          </p:nvSpPr>
          <p:spPr>
            <a:xfrm>
              <a:off x="1182624" y="5003292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70503" y="0"/>
                  </a:lnTo>
                  <a:lnTo>
                    <a:pt x="327050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4997196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72813" y="4644113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"Résolution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conflit"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877" y="1488154"/>
            <a:ext cx="3949547" cy="201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47786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--abort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4109" y="5465991"/>
            <a:ext cx="1444655" cy="381941"/>
            <a:chOff x="3845052" y="5888735"/>
            <a:chExt cx="1556385" cy="411480"/>
          </a:xfrm>
        </p:grpSpPr>
        <p:sp>
          <p:nvSpPr>
            <p:cNvPr id="31" name="object 31"/>
            <p:cNvSpPr/>
            <p:nvPr/>
          </p:nvSpPr>
          <p:spPr>
            <a:xfrm>
              <a:off x="3852672" y="5896355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52" y="5888735"/>
              <a:ext cx="1556385" cy="411480"/>
            </a:xfrm>
            <a:custGeom>
              <a:avLst/>
              <a:gdLst/>
              <a:ahLst/>
              <a:cxnLst/>
              <a:rect l="l" t="t" r="r" b="b"/>
              <a:pathLst>
                <a:path w="1556385" h="411479">
                  <a:moveTo>
                    <a:pt x="1552955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1556004" y="403859"/>
                  </a:lnTo>
                  <a:lnTo>
                    <a:pt x="1556004" y="408432"/>
                  </a:lnTo>
                  <a:lnTo>
                    <a:pt x="1552955" y="411480"/>
                  </a:lnTo>
                  <a:close/>
                </a:path>
                <a:path w="155638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147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7764"/>
                  </a:lnTo>
                  <a:lnTo>
                    <a:pt x="154990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54228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403859"/>
                  </a:moveTo>
                  <a:lnTo>
                    <a:pt x="1542288" y="403859"/>
                  </a:lnTo>
                  <a:lnTo>
                    <a:pt x="1549908" y="397764"/>
                  </a:lnTo>
                  <a:lnTo>
                    <a:pt x="1556004" y="397764"/>
                  </a:lnTo>
                  <a:lnTo>
                    <a:pt x="155600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51183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--merge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1847" y="5465991"/>
            <a:ext cx="1765885" cy="381941"/>
            <a:chOff x="6428232" y="5888735"/>
            <a:chExt cx="1902460" cy="411480"/>
          </a:xfrm>
        </p:grpSpPr>
        <p:sp>
          <p:nvSpPr>
            <p:cNvPr id="35" name="object 35"/>
            <p:cNvSpPr/>
            <p:nvPr/>
          </p:nvSpPr>
          <p:spPr>
            <a:xfrm>
              <a:off x="6434328" y="5896355"/>
              <a:ext cx="1888489" cy="396240"/>
            </a:xfrm>
            <a:custGeom>
              <a:avLst/>
              <a:gdLst/>
              <a:ahLst/>
              <a:cxnLst/>
              <a:rect l="l" t="t" r="r" b="b"/>
              <a:pathLst>
                <a:path w="1888490" h="396239">
                  <a:moveTo>
                    <a:pt x="1888235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888235" y="0"/>
                  </a:lnTo>
                  <a:lnTo>
                    <a:pt x="1888235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5888735"/>
              <a:ext cx="1902460" cy="411480"/>
            </a:xfrm>
            <a:custGeom>
              <a:avLst/>
              <a:gdLst/>
              <a:ahLst/>
              <a:cxnLst/>
              <a:rect l="l" t="t" r="r" b="b"/>
              <a:pathLst>
                <a:path w="1902459" h="411479">
                  <a:moveTo>
                    <a:pt x="1898904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98904" y="0"/>
                  </a:lnTo>
                  <a:lnTo>
                    <a:pt x="1901951" y="3048"/>
                  </a:lnTo>
                  <a:lnTo>
                    <a:pt x="1901951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1901951" y="403859"/>
                  </a:lnTo>
                  <a:lnTo>
                    <a:pt x="1901951" y="408432"/>
                  </a:lnTo>
                  <a:lnTo>
                    <a:pt x="1898904" y="411480"/>
                  </a:lnTo>
                  <a:close/>
                </a:path>
                <a:path w="1902459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02459" h="411479">
                  <a:moveTo>
                    <a:pt x="188823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88236" y="7620"/>
                  </a:lnTo>
                  <a:lnTo>
                    <a:pt x="1888236" y="13716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888236" y="7620"/>
                  </a:lnTo>
                  <a:lnTo>
                    <a:pt x="1894332" y="13716"/>
                  </a:lnTo>
                  <a:lnTo>
                    <a:pt x="1901951" y="13716"/>
                  </a:lnTo>
                  <a:lnTo>
                    <a:pt x="1901951" y="397764"/>
                  </a:lnTo>
                  <a:lnTo>
                    <a:pt x="1894332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13716"/>
                  </a:moveTo>
                  <a:lnTo>
                    <a:pt x="1894332" y="13716"/>
                  </a:lnTo>
                  <a:lnTo>
                    <a:pt x="1888236" y="7620"/>
                  </a:lnTo>
                  <a:lnTo>
                    <a:pt x="1901951" y="7620"/>
                  </a:lnTo>
                  <a:lnTo>
                    <a:pt x="1901951" y="13716"/>
                  </a:lnTo>
                  <a:close/>
                </a:path>
                <a:path w="1902459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888236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403859"/>
                  </a:moveTo>
                  <a:lnTo>
                    <a:pt x="1888236" y="403859"/>
                  </a:lnTo>
                  <a:lnTo>
                    <a:pt x="1894332" y="397764"/>
                  </a:lnTo>
                  <a:lnTo>
                    <a:pt x="1901951" y="397764"/>
                  </a:lnTo>
                  <a:lnTo>
                    <a:pt x="1901951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47506" y="5473064"/>
            <a:ext cx="175291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5" dirty="0">
                <a:latin typeface="Times New Roman"/>
                <a:cs typeface="Times New Roman"/>
              </a:rPr>
              <a:t> --hard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HEAD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3097" y="3637865"/>
            <a:ext cx="3182838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19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392" b="1" spc="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branche</a:t>
            </a:r>
            <a:r>
              <a:rPr sz="1392" b="1" spc="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 ne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bougera</a:t>
            </a:r>
            <a:r>
              <a:rPr sz="1392" b="1" spc="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endParaRPr sz="13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5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138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nn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3342233"/>
            <a:ext cx="62554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Comment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comme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39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76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578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268721"/>
            <a:ext cx="7917603" cy="444237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62485" marR="4715" indent="-351287">
              <a:lnSpc>
                <a:spcPts val="1521"/>
              </a:lnSpc>
              <a:spcBef>
                <a:spcPts val="46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Ensuite,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modifier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"création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file2.txt".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 </a:t>
            </a:r>
            <a:r>
              <a:rPr sz="1578" b="1" spc="19" dirty="0">
                <a:solidFill>
                  <a:srgbClr val="3F3F3F"/>
                </a:solidFill>
                <a:latin typeface="Trebuchet MS"/>
                <a:cs typeface="Trebuchet MS"/>
              </a:rPr>
              <a:t>Echap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puis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saisir </a:t>
            </a:r>
            <a:r>
              <a:rPr sz="1578" b="1" spc="-42" dirty="0">
                <a:solidFill>
                  <a:srgbClr val="3F3F3F"/>
                </a:solidFill>
                <a:latin typeface="Trebuchet MS"/>
                <a:cs typeface="Trebuchet MS"/>
              </a:rPr>
              <a:t>:wq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Entree</a:t>
            </a:r>
            <a:r>
              <a:rPr sz="1578" b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quitter.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4915201"/>
            <a:ext cx="270600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3587" y="3660969"/>
            <a:ext cx="3161619" cy="380761"/>
            <a:chOff x="1409700" y="3944111"/>
            <a:chExt cx="3406140" cy="410209"/>
          </a:xfrm>
        </p:grpSpPr>
        <p:sp>
          <p:nvSpPr>
            <p:cNvPr id="13" name="object 13"/>
            <p:cNvSpPr/>
            <p:nvPr/>
          </p:nvSpPr>
          <p:spPr>
            <a:xfrm>
              <a:off x="1415795" y="3951731"/>
              <a:ext cx="3394075" cy="394970"/>
            </a:xfrm>
            <a:custGeom>
              <a:avLst/>
              <a:gdLst/>
              <a:ahLst/>
              <a:cxnLst/>
              <a:rect l="l" t="t" r="r" b="b"/>
              <a:pathLst>
                <a:path w="3394075" h="394970">
                  <a:moveTo>
                    <a:pt x="339394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700" y="394411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89245" y="366804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-5" dirty="0">
                <a:latin typeface="Times New Roman"/>
                <a:cs typeface="Times New Roman"/>
              </a:rPr>
              <a:t>revert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44084" y="1441471"/>
            <a:ext cx="8808798" cy="1445833"/>
            <a:chOff x="1043939" y="1552955"/>
            <a:chExt cx="9490075" cy="1557655"/>
          </a:xfrm>
        </p:grpSpPr>
        <p:sp>
          <p:nvSpPr>
            <p:cNvPr id="17" name="object 17"/>
            <p:cNvSpPr/>
            <p:nvPr/>
          </p:nvSpPr>
          <p:spPr>
            <a:xfrm>
              <a:off x="1051559" y="1559051"/>
              <a:ext cx="9474835" cy="1545590"/>
            </a:xfrm>
            <a:custGeom>
              <a:avLst/>
              <a:gdLst/>
              <a:ahLst/>
              <a:cxnLst/>
              <a:rect l="l" t="t" r="r" b="b"/>
              <a:pathLst>
                <a:path w="9474835" h="1545589">
                  <a:moveTo>
                    <a:pt x="9474707" y="1545336"/>
                  </a:moveTo>
                  <a:lnTo>
                    <a:pt x="0" y="1545336"/>
                  </a:lnTo>
                  <a:lnTo>
                    <a:pt x="0" y="0"/>
                  </a:lnTo>
                  <a:lnTo>
                    <a:pt x="9474707" y="0"/>
                  </a:lnTo>
                  <a:lnTo>
                    <a:pt x="9474707" y="154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39" y="1552955"/>
              <a:ext cx="9490075" cy="1557655"/>
            </a:xfrm>
            <a:custGeom>
              <a:avLst/>
              <a:gdLst/>
              <a:ahLst/>
              <a:cxnLst/>
              <a:rect l="l" t="t" r="r" b="b"/>
              <a:pathLst>
                <a:path w="9490075" h="1557655">
                  <a:moveTo>
                    <a:pt x="9486900" y="1557528"/>
                  </a:moveTo>
                  <a:lnTo>
                    <a:pt x="3048" y="1557528"/>
                  </a:lnTo>
                  <a:lnTo>
                    <a:pt x="0" y="15544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486900" y="0"/>
                  </a:lnTo>
                  <a:lnTo>
                    <a:pt x="9489948" y="3048"/>
                  </a:lnTo>
                  <a:lnTo>
                    <a:pt x="94899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543812"/>
                  </a:lnTo>
                  <a:lnTo>
                    <a:pt x="7620" y="1543812"/>
                  </a:lnTo>
                  <a:lnTo>
                    <a:pt x="13716" y="1551432"/>
                  </a:lnTo>
                  <a:lnTo>
                    <a:pt x="9489948" y="1551432"/>
                  </a:lnTo>
                  <a:lnTo>
                    <a:pt x="9489948" y="1554480"/>
                  </a:lnTo>
                  <a:lnTo>
                    <a:pt x="9486900" y="1557528"/>
                  </a:lnTo>
                  <a:close/>
                </a:path>
                <a:path w="9490075" h="15576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490075" h="1557655">
                  <a:moveTo>
                    <a:pt x="94762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476232" y="6096"/>
                  </a:lnTo>
                  <a:lnTo>
                    <a:pt x="9476232" y="13716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9476232" y="6096"/>
                  </a:lnTo>
                  <a:lnTo>
                    <a:pt x="9482328" y="13716"/>
                  </a:lnTo>
                  <a:lnTo>
                    <a:pt x="9489948" y="13716"/>
                  </a:lnTo>
                  <a:lnTo>
                    <a:pt x="9489948" y="1543812"/>
                  </a:lnTo>
                  <a:lnTo>
                    <a:pt x="9482328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3716"/>
                  </a:moveTo>
                  <a:lnTo>
                    <a:pt x="9482328" y="13716"/>
                  </a:lnTo>
                  <a:lnTo>
                    <a:pt x="9476232" y="6096"/>
                  </a:lnTo>
                  <a:lnTo>
                    <a:pt x="9489948" y="6096"/>
                  </a:lnTo>
                  <a:lnTo>
                    <a:pt x="9489948" y="13716"/>
                  </a:lnTo>
                  <a:close/>
                </a:path>
                <a:path w="9490075" h="1557655">
                  <a:moveTo>
                    <a:pt x="13716" y="1551432"/>
                  </a:moveTo>
                  <a:lnTo>
                    <a:pt x="7620" y="1543812"/>
                  </a:lnTo>
                  <a:lnTo>
                    <a:pt x="13716" y="1543812"/>
                  </a:lnTo>
                  <a:lnTo>
                    <a:pt x="13716" y="1551432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13716" y="1551432"/>
                  </a:lnTo>
                  <a:lnTo>
                    <a:pt x="13716" y="1543812"/>
                  </a:lnTo>
                  <a:lnTo>
                    <a:pt x="9476232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551432"/>
                  </a:moveTo>
                  <a:lnTo>
                    <a:pt x="9476232" y="1551432"/>
                  </a:lnTo>
                  <a:lnTo>
                    <a:pt x="9482328" y="1543812"/>
                  </a:lnTo>
                  <a:lnTo>
                    <a:pt x="9489948" y="1543812"/>
                  </a:lnTo>
                  <a:lnTo>
                    <a:pt x="9489948" y="155143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51158" y="1447129"/>
            <a:ext cx="8794652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4074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7161" algn="l"/>
              </a:tabLst>
            </a:pPr>
            <a:r>
              <a:rPr sz="1578" spc="84" dirty="0">
                <a:latin typeface="Trebuchet MS"/>
                <a:cs typeface="Trebuchet MS"/>
              </a:rPr>
              <a:t>A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67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21" dirty="0">
                <a:latin typeface="Trebuchet MS"/>
                <a:cs typeface="Trebuchet MS"/>
              </a:rPr>
              <a:t>el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232" dirty="0">
                <a:latin typeface="Trebuchet MS"/>
                <a:cs typeface="Trebuchet MS"/>
              </a:rPr>
              <a:t>,</a:t>
            </a:r>
            <a:r>
              <a:rPr sz="1578" spc="-204" dirty="0">
                <a:latin typeface="Trebuchet MS"/>
                <a:cs typeface="Trebuchet MS"/>
              </a:rPr>
              <a:t> 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b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70" dirty="0">
                <a:latin typeface="Trebuchet MS"/>
                <a:cs typeface="Trebuchet MS"/>
              </a:rPr>
              <a:t>h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b="1" spc="23" dirty="0">
                <a:latin typeface="Trebuchet MS"/>
                <a:cs typeface="Trebuchet MS"/>
              </a:rPr>
              <a:t>t</a:t>
            </a:r>
            <a:r>
              <a:rPr sz="1578" b="1" spc="-37" dirty="0">
                <a:latin typeface="Trebuchet MS"/>
                <a:cs typeface="Trebuchet MS"/>
              </a:rPr>
              <a:t>e</a:t>
            </a:r>
            <a:r>
              <a:rPr sz="1578" b="1" spc="-14" dirty="0">
                <a:latin typeface="Trebuchet MS"/>
                <a:cs typeface="Trebuchet MS"/>
              </a:rPr>
              <a:t>s</a:t>
            </a:r>
            <a:r>
              <a:rPr sz="1578" b="1" spc="19" dirty="0">
                <a:latin typeface="Trebuchet MS"/>
                <a:cs typeface="Trebuchet MS"/>
              </a:rPr>
              <a:t>t</a:t>
            </a:r>
            <a:r>
              <a:rPr sz="1578" b="1" spc="-4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9" dirty="0">
                <a:latin typeface="Trebuchet MS"/>
                <a:cs typeface="Trebuchet MS"/>
              </a:rPr>
              <a:t>Créer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deuxième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b="1" spc="-28" dirty="0">
                <a:latin typeface="Trebuchet MS"/>
                <a:cs typeface="Trebuchet MS"/>
              </a:rPr>
              <a:t>file2.txt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25" dirty="0">
                <a:latin typeface="Trebuchet MS"/>
                <a:cs typeface="Trebuchet MS"/>
              </a:rPr>
              <a:t>creating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endParaRPr sz="1392">
              <a:latin typeface="Trebuchet MS"/>
              <a:cs typeface="Trebuchet MS"/>
            </a:endParaRPr>
          </a:p>
          <a:p>
            <a:pPr marL="716719">
              <a:spcBef>
                <a:spcPts val="914"/>
              </a:spcBef>
            </a:pP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02" dirty="0">
                <a:latin typeface="Trebuchet MS"/>
                <a:cs typeface="Trebuchet MS"/>
              </a:rPr>
              <a:t>c</a:t>
            </a:r>
            <a:r>
              <a:rPr sz="1392" i="1" spc="-139" dirty="0">
                <a:latin typeface="Trebuchet MS"/>
                <a:cs typeface="Trebuchet MS"/>
              </a:rPr>
              <a:t>r</a:t>
            </a:r>
            <a:r>
              <a:rPr sz="1392" i="1" spc="-125" dirty="0">
                <a:latin typeface="Trebuchet MS"/>
                <a:cs typeface="Trebuchet MS"/>
              </a:rPr>
              <a:t>e</a:t>
            </a:r>
            <a:r>
              <a:rPr sz="1392" i="1" spc="-79" dirty="0">
                <a:latin typeface="Trebuchet MS"/>
                <a:cs typeface="Trebuchet MS"/>
              </a:rPr>
              <a:t>a</a:t>
            </a:r>
            <a:r>
              <a:rPr sz="1392" i="1" spc="-176" dirty="0">
                <a:latin typeface="Trebuchet MS"/>
                <a:cs typeface="Trebuchet MS"/>
              </a:rPr>
              <a:t>ti</a:t>
            </a:r>
            <a:r>
              <a:rPr sz="1392" i="1" spc="-93" dirty="0">
                <a:latin typeface="Trebuchet MS"/>
                <a:cs typeface="Trebuchet MS"/>
              </a:rPr>
              <a:t>ng</a:t>
            </a:r>
            <a:r>
              <a:rPr sz="1392" i="1" spc="-19" dirty="0">
                <a:latin typeface="Trebuchet MS"/>
                <a:cs typeface="Trebuchet MS"/>
              </a:rPr>
              <a:t> </a:t>
            </a:r>
            <a:r>
              <a:rPr sz="1392" i="1" spc="-209" dirty="0">
                <a:latin typeface="Trebuchet MS"/>
                <a:cs typeface="Trebuchet MS"/>
              </a:rPr>
              <a:t>f</a:t>
            </a:r>
            <a:r>
              <a:rPr sz="1392" i="1" spc="-162" dirty="0">
                <a:latin typeface="Trebuchet MS"/>
                <a:cs typeface="Trebuchet MS"/>
              </a:rPr>
              <a:t>i</a:t>
            </a:r>
            <a:r>
              <a:rPr sz="1392" i="1" spc="-181" dirty="0">
                <a:latin typeface="Trebuchet MS"/>
                <a:cs typeface="Trebuchet MS"/>
              </a:rPr>
              <a:t>l</a:t>
            </a:r>
            <a:r>
              <a:rPr sz="1392" i="1" spc="-139" dirty="0">
                <a:latin typeface="Trebuchet MS"/>
                <a:cs typeface="Trebuchet MS"/>
              </a:rPr>
              <a:t>e</a:t>
            </a:r>
            <a:r>
              <a:rPr sz="1392" i="1" spc="19" dirty="0">
                <a:latin typeface="Trebuchet MS"/>
                <a:cs typeface="Trebuchet MS"/>
              </a:rPr>
              <a:t>2</a:t>
            </a:r>
            <a:r>
              <a:rPr sz="1392" i="1" spc="-246" dirty="0">
                <a:latin typeface="Trebuchet MS"/>
                <a:cs typeface="Trebuchet MS"/>
              </a:rPr>
              <a:t>.</a:t>
            </a:r>
            <a:r>
              <a:rPr sz="1392" i="1" spc="-189" dirty="0">
                <a:latin typeface="Trebuchet MS"/>
                <a:cs typeface="Trebuchet MS"/>
              </a:rPr>
              <a:t>t</a:t>
            </a:r>
            <a:r>
              <a:rPr sz="1392" i="1" spc="-88" dirty="0">
                <a:latin typeface="Trebuchet MS"/>
                <a:cs typeface="Trebuchet MS"/>
              </a:rPr>
              <a:t>x</a:t>
            </a:r>
            <a:r>
              <a:rPr sz="1392" i="1" spc="-186" dirty="0">
                <a:latin typeface="Trebuchet MS"/>
                <a:cs typeface="Trebuchet MS"/>
              </a:rPr>
              <a:t>t</a:t>
            </a:r>
            <a:r>
              <a:rPr sz="1392" i="1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2" dirty="0">
                <a:latin typeface="Trebuchet MS"/>
                <a:cs typeface="Trebuchet MS"/>
              </a:rPr>
              <a:t>Ajouter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28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file2.txt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faire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53" dirty="0">
                <a:latin typeface="Trebuchet MS"/>
                <a:cs typeface="Trebuchet MS"/>
              </a:rPr>
              <a:t>file2.txt</a:t>
            </a:r>
            <a:r>
              <a:rPr sz="1392" i="1" spc="-32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9226" y="5003421"/>
            <a:ext cx="3163387" cy="674879"/>
            <a:chOff x="4066032" y="5390388"/>
            <a:chExt cx="3408045" cy="727075"/>
          </a:xfrm>
        </p:grpSpPr>
        <p:sp>
          <p:nvSpPr>
            <p:cNvPr id="21" name="object 21"/>
            <p:cNvSpPr/>
            <p:nvPr/>
          </p:nvSpPr>
          <p:spPr>
            <a:xfrm>
              <a:off x="4073651" y="5396484"/>
              <a:ext cx="3392804" cy="715010"/>
            </a:xfrm>
            <a:custGeom>
              <a:avLst/>
              <a:gdLst/>
              <a:ahLst/>
              <a:cxnLst/>
              <a:rect l="l" t="t" r="r" b="b"/>
              <a:pathLst>
                <a:path w="3392804" h="715010">
                  <a:moveTo>
                    <a:pt x="3392424" y="714755"/>
                  </a:moveTo>
                  <a:lnTo>
                    <a:pt x="0" y="714755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71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6032" y="5390388"/>
              <a:ext cx="3408045" cy="727075"/>
            </a:xfrm>
            <a:custGeom>
              <a:avLst/>
              <a:gdLst/>
              <a:ahLst/>
              <a:cxnLst/>
              <a:rect l="l" t="t" r="r" b="b"/>
              <a:pathLst>
                <a:path w="3408045" h="727075">
                  <a:moveTo>
                    <a:pt x="3404616" y="726948"/>
                  </a:moveTo>
                  <a:lnTo>
                    <a:pt x="3048" y="726948"/>
                  </a:lnTo>
                  <a:lnTo>
                    <a:pt x="0" y="7239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3232"/>
                  </a:lnTo>
                  <a:lnTo>
                    <a:pt x="7620" y="713232"/>
                  </a:lnTo>
                  <a:lnTo>
                    <a:pt x="13716" y="720852"/>
                  </a:lnTo>
                  <a:lnTo>
                    <a:pt x="3407664" y="720852"/>
                  </a:lnTo>
                  <a:lnTo>
                    <a:pt x="3407664" y="723900"/>
                  </a:lnTo>
                  <a:lnTo>
                    <a:pt x="3404616" y="726948"/>
                  </a:lnTo>
                  <a:close/>
                </a:path>
                <a:path w="3408045" h="7270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727075">
                  <a:moveTo>
                    <a:pt x="339394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713232"/>
                  </a:lnTo>
                  <a:lnTo>
                    <a:pt x="3400044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727075">
                  <a:moveTo>
                    <a:pt x="13716" y="720852"/>
                  </a:moveTo>
                  <a:lnTo>
                    <a:pt x="7620" y="713232"/>
                  </a:lnTo>
                  <a:lnTo>
                    <a:pt x="13716" y="713232"/>
                  </a:lnTo>
                  <a:lnTo>
                    <a:pt x="13716" y="720852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13716" y="720852"/>
                  </a:lnTo>
                  <a:lnTo>
                    <a:pt x="13716" y="713232"/>
                  </a:lnTo>
                  <a:lnTo>
                    <a:pt x="3393948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720852"/>
                  </a:moveTo>
                  <a:lnTo>
                    <a:pt x="3393948" y="720852"/>
                  </a:lnTo>
                  <a:lnTo>
                    <a:pt x="3400044" y="713232"/>
                  </a:lnTo>
                  <a:lnTo>
                    <a:pt x="3407664" y="713232"/>
                  </a:lnTo>
                  <a:lnTo>
                    <a:pt x="3407664" y="72085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6298" y="5009078"/>
            <a:ext cx="3149240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958599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–oneline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cat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file2.txt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0852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upp</a:t>
            </a:r>
            <a:r>
              <a:rPr sz="2924" spc="-106" dirty="0">
                <a:latin typeface="Calibri"/>
                <a:cs typeface="Calibri"/>
              </a:rPr>
              <a:t>ri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di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3094629"/>
            <a:ext cx="8218204" cy="67988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ligne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58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439">
              <a:latin typeface="Trebuchet MS"/>
              <a:cs typeface="Trebuchet MS"/>
            </a:endParaRPr>
          </a:p>
          <a:p>
            <a:pPr>
              <a:spcBef>
                <a:spcPts val="37"/>
              </a:spcBef>
              <a:buClr>
                <a:srgbClr val="493D2F"/>
              </a:buClr>
              <a:buFont typeface="Times New Roman"/>
              <a:buChar char="■"/>
            </a:pPr>
            <a:endParaRPr sz="1439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soft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1689" y="3858572"/>
            <a:ext cx="198633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428437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720004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154269"/>
            <a:ext cx="7074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9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mon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quatrième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36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hard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45063" y="1498056"/>
            <a:ext cx="8165157" cy="1445833"/>
            <a:chOff x="937260" y="1613916"/>
            <a:chExt cx="8796655" cy="1557655"/>
          </a:xfrm>
        </p:grpSpPr>
        <p:sp>
          <p:nvSpPr>
            <p:cNvPr id="15" name="object 15"/>
            <p:cNvSpPr/>
            <p:nvPr/>
          </p:nvSpPr>
          <p:spPr>
            <a:xfrm>
              <a:off x="943356" y="1621536"/>
              <a:ext cx="8783320" cy="1542415"/>
            </a:xfrm>
            <a:custGeom>
              <a:avLst/>
              <a:gdLst/>
              <a:ahLst/>
              <a:cxnLst/>
              <a:rect l="l" t="t" r="r" b="b"/>
              <a:pathLst>
                <a:path w="8783320" h="1542414">
                  <a:moveTo>
                    <a:pt x="8782811" y="1542287"/>
                  </a:moveTo>
                  <a:lnTo>
                    <a:pt x="0" y="1542287"/>
                  </a:lnTo>
                  <a:lnTo>
                    <a:pt x="0" y="0"/>
                  </a:lnTo>
                  <a:lnTo>
                    <a:pt x="8782811" y="0"/>
                  </a:lnTo>
                  <a:lnTo>
                    <a:pt x="8782811" y="1542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260" y="1613916"/>
              <a:ext cx="8796655" cy="1557655"/>
            </a:xfrm>
            <a:custGeom>
              <a:avLst/>
              <a:gdLst/>
              <a:ahLst/>
              <a:cxnLst/>
              <a:rect l="l" t="t" r="r" b="b"/>
              <a:pathLst>
                <a:path w="8796655" h="1557655">
                  <a:moveTo>
                    <a:pt x="8793480" y="1557528"/>
                  </a:moveTo>
                  <a:lnTo>
                    <a:pt x="3048" y="1557528"/>
                  </a:lnTo>
                  <a:lnTo>
                    <a:pt x="0" y="155447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3480" y="0"/>
                  </a:lnTo>
                  <a:lnTo>
                    <a:pt x="8796528" y="3048"/>
                  </a:lnTo>
                  <a:lnTo>
                    <a:pt x="87965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542287"/>
                  </a:lnTo>
                  <a:lnTo>
                    <a:pt x="6096" y="1542287"/>
                  </a:lnTo>
                  <a:lnTo>
                    <a:pt x="13716" y="1549908"/>
                  </a:lnTo>
                  <a:lnTo>
                    <a:pt x="8796528" y="1549908"/>
                  </a:lnTo>
                  <a:lnTo>
                    <a:pt x="8796528" y="1554479"/>
                  </a:lnTo>
                  <a:lnTo>
                    <a:pt x="8793480" y="1557528"/>
                  </a:lnTo>
                  <a:close/>
                </a:path>
                <a:path w="8796655" h="15576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796655" h="1557655">
                  <a:moveTo>
                    <a:pt x="87828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782812" y="7620"/>
                  </a:lnTo>
                  <a:lnTo>
                    <a:pt x="8782812" y="13716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8782812" y="7620"/>
                  </a:lnTo>
                  <a:lnTo>
                    <a:pt x="8788907" y="13716"/>
                  </a:lnTo>
                  <a:lnTo>
                    <a:pt x="8796528" y="13716"/>
                  </a:lnTo>
                  <a:lnTo>
                    <a:pt x="8796528" y="1542287"/>
                  </a:lnTo>
                  <a:lnTo>
                    <a:pt x="8788907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3716"/>
                  </a:moveTo>
                  <a:lnTo>
                    <a:pt x="8788907" y="13716"/>
                  </a:lnTo>
                  <a:lnTo>
                    <a:pt x="8782812" y="7620"/>
                  </a:lnTo>
                  <a:lnTo>
                    <a:pt x="8796528" y="7620"/>
                  </a:lnTo>
                  <a:lnTo>
                    <a:pt x="8796528" y="13716"/>
                  </a:lnTo>
                  <a:close/>
                </a:path>
                <a:path w="8796655" h="1557655">
                  <a:moveTo>
                    <a:pt x="13716" y="1549908"/>
                  </a:moveTo>
                  <a:lnTo>
                    <a:pt x="6096" y="1542287"/>
                  </a:lnTo>
                  <a:lnTo>
                    <a:pt x="13716" y="1542287"/>
                  </a:lnTo>
                  <a:lnTo>
                    <a:pt x="13716" y="1549908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13716" y="1549908"/>
                  </a:lnTo>
                  <a:lnTo>
                    <a:pt x="13716" y="1542287"/>
                  </a:lnTo>
                  <a:lnTo>
                    <a:pt x="8782812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549908"/>
                  </a:moveTo>
                  <a:lnTo>
                    <a:pt x="8782812" y="1549908"/>
                  </a:lnTo>
                  <a:lnTo>
                    <a:pt x="8788907" y="1542287"/>
                  </a:lnTo>
                  <a:lnTo>
                    <a:pt x="8796528" y="1542287"/>
                  </a:lnTo>
                  <a:lnTo>
                    <a:pt x="8796528" y="1549908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50720" y="1505128"/>
            <a:ext cx="8152779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3485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6571" algn="l"/>
              </a:tabLst>
            </a:pPr>
            <a:r>
              <a:rPr sz="1578" spc="-23" dirty="0">
                <a:latin typeface="Calibri"/>
                <a:cs typeface="Calibri"/>
              </a:rPr>
              <a:t>Trois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possibilités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23" dirty="0">
                <a:latin typeface="Trebuchet MS"/>
                <a:cs typeface="Trebuchet MS"/>
              </a:rPr>
              <a:t>mixed</a:t>
            </a:r>
            <a:r>
              <a:rPr sz="1392" b="1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(par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défaut)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working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directory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dirty="0">
                <a:latin typeface="Trebuchet MS"/>
                <a:cs typeface="Trebuchet MS"/>
              </a:rPr>
              <a:t>soft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staging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area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hard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pas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garder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990" y="4256514"/>
            <a:ext cx="2074149" cy="380761"/>
            <a:chOff x="2767583" y="4585715"/>
            <a:chExt cx="2234565" cy="410209"/>
          </a:xfrm>
        </p:grpSpPr>
        <p:sp>
          <p:nvSpPr>
            <p:cNvPr id="19" name="object 19"/>
            <p:cNvSpPr/>
            <p:nvPr/>
          </p:nvSpPr>
          <p:spPr>
            <a:xfrm>
              <a:off x="2775203" y="4593335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3" y="4585715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4572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021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1063" y="4345162"/>
            <a:ext cx="2061182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52053" y="4670990"/>
            <a:ext cx="1273135" cy="380761"/>
            <a:chOff x="4069079" y="5032247"/>
            <a:chExt cx="1371600" cy="410209"/>
          </a:xfrm>
        </p:grpSpPr>
        <p:sp>
          <p:nvSpPr>
            <p:cNvPr id="23" name="object 23"/>
            <p:cNvSpPr/>
            <p:nvPr/>
          </p:nvSpPr>
          <p:spPr>
            <a:xfrm>
              <a:off x="4076699" y="5039867"/>
              <a:ext cx="1356360" cy="394970"/>
            </a:xfrm>
            <a:custGeom>
              <a:avLst/>
              <a:gdLst/>
              <a:ahLst/>
              <a:cxnLst/>
              <a:rect l="l" t="t" r="r" b="b"/>
              <a:pathLst>
                <a:path w="1356360" h="394970">
                  <a:moveTo>
                    <a:pt x="13563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56360" y="0"/>
                  </a:lnTo>
                  <a:lnTo>
                    <a:pt x="1356360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9079" y="5032247"/>
              <a:ext cx="1371600" cy="410209"/>
            </a:xfrm>
            <a:custGeom>
              <a:avLst/>
              <a:gdLst/>
              <a:ahLst/>
              <a:cxnLst/>
              <a:rect l="l" t="t" r="r" b="b"/>
              <a:pathLst>
                <a:path w="1371600" h="410210">
                  <a:moveTo>
                    <a:pt x="1368551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68551" y="0"/>
                  </a:lnTo>
                  <a:lnTo>
                    <a:pt x="1371600" y="3048"/>
                  </a:lnTo>
                  <a:lnTo>
                    <a:pt x="13716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371600" y="402336"/>
                  </a:lnTo>
                  <a:lnTo>
                    <a:pt x="1371600" y="406907"/>
                  </a:lnTo>
                  <a:lnTo>
                    <a:pt x="1368551" y="409956"/>
                  </a:lnTo>
                  <a:close/>
                </a:path>
                <a:path w="137160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71600" h="410210">
                  <a:moveTo>
                    <a:pt x="13578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57884" y="7620"/>
                  </a:lnTo>
                  <a:lnTo>
                    <a:pt x="1357884" y="1371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57884" y="7620"/>
                  </a:lnTo>
                  <a:lnTo>
                    <a:pt x="1363980" y="13716"/>
                  </a:lnTo>
                  <a:lnTo>
                    <a:pt x="1371600" y="13716"/>
                  </a:lnTo>
                  <a:lnTo>
                    <a:pt x="1371600" y="396240"/>
                  </a:lnTo>
                  <a:lnTo>
                    <a:pt x="1363980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13716"/>
                  </a:moveTo>
                  <a:lnTo>
                    <a:pt x="1363980" y="13716"/>
                  </a:lnTo>
                  <a:lnTo>
                    <a:pt x="1357884" y="7620"/>
                  </a:lnTo>
                  <a:lnTo>
                    <a:pt x="1371600" y="7620"/>
                  </a:lnTo>
                  <a:lnTo>
                    <a:pt x="1371600" y="13716"/>
                  </a:lnTo>
                  <a:close/>
                </a:path>
                <a:path w="137160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357884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402336"/>
                  </a:moveTo>
                  <a:lnTo>
                    <a:pt x="1357884" y="402336"/>
                  </a:lnTo>
                  <a:lnTo>
                    <a:pt x="1363980" y="396240"/>
                  </a:lnTo>
                  <a:lnTo>
                    <a:pt x="1371600" y="396240"/>
                  </a:lnTo>
                  <a:lnTo>
                    <a:pt x="137160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9127" y="4759640"/>
            <a:ext cx="125898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70088" y="3846281"/>
            <a:ext cx="5967231" cy="379583"/>
            <a:chOff x="856487" y="4143755"/>
            <a:chExt cx="6428740" cy="408940"/>
          </a:xfrm>
        </p:grpSpPr>
        <p:sp>
          <p:nvSpPr>
            <p:cNvPr id="27" name="object 27"/>
            <p:cNvSpPr/>
            <p:nvPr/>
          </p:nvSpPr>
          <p:spPr>
            <a:xfrm>
              <a:off x="3884675" y="4149851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8580" y="4143755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583" y="4149851"/>
              <a:ext cx="2444750" cy="396240"/>
            </a:xfrm>
            <a:custGeom>
              <a:avLst/>
              <a:gdLst/>
              <a:ahLst/>
              <a:cxnLst/>
              <a:rect l="l" t="t" r="r" b="b"/>
              <a:pathLst>
                <a:path w="2444750" h="396239">
                  <a:moveTo>
                    <a:pt x="2444496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856487" y="4143755"/>
              <a:ext cx="2458720" cy="408940"/>
            </a:xfrm>
            <a:custGeom>
              <a:avLst/>
              <a:gdLst/>
              <a:ahLst/>
              <a:cxnLst/>
              <a:rect l="l" t="t" r="r" b="b"/>
              <a:pathLst>
                <a:path w="2458720" h="408939">
                  <a:moveTo>
                    <a:pt x="2455164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2458211" y="402335"/>
                  </a:lnTo>
                  <a:lnTo>
                    <a:pt x="2458211" y="405383"/>
                  </a:lnTo>
                  <a:lnTo>
                    <a:pt x="2455164" y="408432"/>
                  </a:lnTo>
                  <a:close/>
                </a:path>
                <a:path w="245872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458720" h="408939">
                  <a:moveTo>
                    <a:pt x="244449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444496" y="6096"/>
                  </a:lnTo>
                  <a:lnTo>
                    <a:pt x="2444496" y="13716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2444496" y="6096"/>
                  </a:lnTo>
                  <a:lnTo>
                    <a:pt x="2450592" y="13716"/>
                  </a:lnTo>
                  <a:lnTo>
                    <a:pt x="2458211" y="13716"/>
                  </a:lnTo>
                  <a:lnTo>
                    <a:pt x="2458211" y="394716"/>
                  </a:lnTo>
                  <a:lnTo>
                    <a:pt x="2450592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13716"/>
                  </a:moveTo>
                  <a:lnTo>
                    <a:pt x="2450592" y="13716"/>
                  </a:lnTo>
                  <a:lnTo>
                    <a:pt x="2444496" y="6096"/>
                  </a:lnTo>
                  <a:lnTo>
                    <a:pt x="2458211" y="6096"/>
                  </a:lnTo>
                  <a:lnTo>
                    <a:pt x="2458211" y="13716"/>
                  </a:lnTo>
                  <a:close/>
                </a:path>
                <a:path w="245872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444496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402335"/>
                  </a:moveTo>
                  <a:lnTo>
                    <a:pt x="2444496" y="402335"/>
                  </a:lnTo>
                  <a:lnTo>
                    <a:pt x="2450592" y="394716"/>
                  </a:lnTo>
                  <a:lnTo>
                    <a:pt x="2458211" y="394716"/>
                  </a:lnTo>
                  <a:lnTo>
                    <a:pt x="2458211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746" y="3933499"/>
            <a:ext cx="5955443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4855">
              <a:spcBef>
                <a:spcPts val="106"/>
              </a:spcBef>
              <a:tabLst>
                <a:tab pos="2878074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	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HEAD^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088" y="5389605"/>
            <a:ext cx="2282212" cy="380761"/>
            <a:chOff x="856487" y="5806440"/>
            <a:chExt cx="2458720" cy="410209"/>
          </a:xfrm>
        </p:grpSpPr>
        <p:sp>
          <p:nvSpPr>
            <p:cNvPr id="33" name="object 33"/>
            <p:cNvSpPr/>
            <p:nvPr/>
          </p:nvSpPr>
          <p:spPr>
            <a:xfrm>
              <a:off x="862583" y="5814060"/>
              <a:ext cx="2444750" cy="394970"/>
            </a:xfrm>
            <a:custGeom>
              <a:avLst/>
              <a:gdLst/>
              <a:ahLst/>
              <a:cxnLst/>
              <a:rect l="l" t="t" r="r" b="b"/>
              <a:pathLst>
                <a:path w="2444750" h="394970">
                  <a:moveTo>
                    <a:pt x="2444496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6487" y="5806440"/>
              <a:ext cx="2458720" cy="410209"/>
            </a:xfrm>
            <a:custGeom>
              <a:avLst/>
              <a:gdLst/>
              <a:ahLst/>
              <a:cxnLst/>
              <a:rect l="l" t="t" r="r" b="b"/>
              <a:pathLst>
                <a:path w="2458720" h="410210">
                  <a:moveTo>
                    <a:pt x="2455164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2458211" y="402336"/>
                  </a:lnTo>
                  <a:lnTo>
                    <a:pt x="2458211" y="406907"/>
                  </a:lnTo>
                  <a:lnTo>
                    <a:pt x="2455164" y="409956"/>
                  </a:lnTo>
                  <a:close/>
                </a:path>
                <a:path w="245872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458720" h="410210">
                  <a:moveTo>
                    <a:pt x="2444496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444496" y="7620"/>
                  </a:lnTo>
                  <a:lnTo>
                    <a:pt x="2444496" y="15240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2444496" y="7620"/>
                  </a:lnTo>
                  <a:lnTo>
                    <a:pt x="2450592" y="15240"/>
                  </a:lnTo>
                  <a:lnTo>
                    <a:pt x="2458211" y="15240"/>
                  </a:lnTo>
                  <a:lnTo>
                    <a:pt x="2458211" y="396240"/>
                  </a:lnTo>
                  <a:lnTo>
                    <a:pt x="2450592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15240"/>
                  </a:moveTo>
                  <a:lnTo>
                    <a:pt x="2450592" y="15240"/>
                  </a:lnTo>
                  <a:lnTo>
                    <a:pt x="2444496" y="7620"/>
                  </a:lnTo>
                  <a:lnTo>
                    <a:pt x="2458211" y="7620"/>
                  </a:lnTo>
                  <a:lnTo>
                    <a:pt x="2458211" y="15240"/>
                  </a:lnTo>
                  <a:close/>
                </a:path>
                <a:path w="245872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444496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402336"/>
                  </a:moveTo>
                  <a:lnTo>
                    <a:pt x="2444496" y="402336"/>
                  </a:lnTo>
                  <a:lnTo>
                    <a:pt x="2450592" y="396240"/>
                  </a:lnTo>
                  <a:lnTo>
                    <a:pt x="2458211" y="396240"/>
                  </a:lnTo>
                  <a:lnTo>
                    <a:pt x="2458211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747" y="5396677"/>
            <a:ext cx="2269245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--hard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4994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8" y="4195250"/>
            <a:ext cx="639514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master,</a:t>
            </a:r>
            <a:r>
              <a:rPr sz="1717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5" dirty="0">
                <a:solidFill>
                  <a:srgbClr val="3F3F3F"/>
                </a:solidFill>
                <a:latin typeface="Trebuchet MS"/>
                <a:cs typeface="Trebuchet MS"/>
              </a:rPr>
              <a:t>tag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actuel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4964760"/>
            <a:ext cx="75262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  <a:tab pos="6778181" algn="l"/>
              </a:tabLst>
            </a:pPr>
            <a:r>
              <a:rPr sz="1717" spc="20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	</a:t>
            </a:r>
            <a:r>
              <a:rPr sz="1717" spc="-21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6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251" y="1498055"/>
            <a:ext cx="9397623" cy="1484145"/>
            <a:chOff x="246888" y="1613916"/>
            <a:chExt cx="10124440" cy="1598930"/>
          </a:xfrm>
        </p:grpSpPr>
        <p:sp>
          <p:nvSpPr>
            <p:cNvPr id="12" name="object 12"/>
            <p:cNvSpPr/>
            <p:nvPr/>
          </p:nvSpPr>
          <p:spPr>
            <a:xfrm>
              <a:off x="254507" y="1621536"/>
              <a:ext cx="10110470" cy="1583690"/>
            </a:xfrm>
            <a:custGeom>
              <a:avLst/>
              <a:gdLst/>
              <a:ahLst/>
              <a:cxnLst/>
              <a:rect l="l" t="t" r="r" b="b"/>
              <a:pathLst>
                <a:path w="10110470" h="1583689">
                  <a:moveTo>
                    <a:pt x="10110216" y="1583436"/>
                  </a:moveTo>
                  <a:lnTo>
                    <a:pt x="0" y="1583436"/>
                  </a:lnTo>
                  <a:lnTo>
                    <a:pt x="0" y="0"/>
                  </a:lnTo>
                  <a:lnTo>
                    <a:pt x="10110216" y="0"/>
                  </a:lnTo>
                  <a:lnTo>
                    <a:pt x="1011021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888" y="1613916"/>
              <a:ext cx="10124440" cy="1598930"/>
            </a:xfrm>
            <a:custGeom>
              <a:avLst/>
              <a:gdLst/>
              <a:ahLst/>
              <a:cxnLst/>
              <a:rect l="l" t="t" r="r" b="b"/>
              <a:pathLst>
                <a:path w="10124440" h="1598930">
                  <a:moveTo>
                    <a:pt x="10120884" y="1598675"/>
                  </a:moveTo>
                  <a:lnTo>
                    <a:pt x="3048" y="1598675"/>
                  </a:lnTo>
                  <a:lnTo>
                    <a:pt x="0" y="1595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20884" y="0"/>
                  </a:lnTo>
                  <a:lnTo>
                    <a:pt x="10123932" y="3048"/>
                  </a:lnTo>
                  <a:lnTo>
                    <a:pt x="1012393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84960"/>
                  </a:lnTo>
                  <a:lnTo>
                    <a:pt x="7620" y="1584960"/>
                  </a:lnTo>
                  <a:lnTo>
                    <a:pt x="15240" y="1591056"/>
                  </a:lnTo>
                  <a:lnTo>
                    <a:pt x="10123932" y="1591056"/>
                  </a:lnTo>
                  <a:lnTo>
                    <a:pt x="10123932" y="1595628"/>
                  </a:lnTo>
                  <a:lnTo>
                    <a:pt x="10120884" y="1598675"/>
                  </a:lnTo>
                  <a:close/>
                </a:path>
                <a:path w="10124440" h="159893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10124440" h="1598930">
                  <a:moveTo>
                    <a:pt x="10110215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10110215" y="7620"/>
                  </a:lnTo>
                  <a:lnTo>
                    <a:pt x="10110215" y="1371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0110215" y="7620"/>
                  </a:lnTo>
                  <a:lnTo>
                    <a:pt x="10117836" y="13716"/>
                  </a:lnTo>
                  <a:lnTo>
                    <a:pt x="10123932" y="13716"/>
                  </a:lnTo>
                  <a:lnTo>
                    <a:pt x="10123932" y="1584960"/>
                  </a:lnTo>
                  <a:lnTo>
                    <a:pt x="10117836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3716"/>
                  </a:moveTo>
                  <a:lnTo>
                    <a:pt x="10117836" y="13716"/>
                  </a:lnTo>
                  <a:lnTo>
                    <a:pt x="10110215" y="7620"/>
                  </a:lnTo>
                  <a:lnTo>
                    <a:pt x="10123932" y="7620"/>
                  </a:lnTo>
                  <a:lnTo>
                    <a:pt x="10123932" y="13716"/>
                  </a:lnTo>
                  <a:close/>
                </a:path>
                <a:path w="10124440" h="1598930">
                  <a:moveTo>
                    <a:pt x="15240" y="1591056"/>
                  </a:moveTo>
                  <a:lnTo>
                    <a:pt x="7620" y="1584960"/>
                  </a:lnTo>
                  <a:lnTo>
                    <a:pt x="15240" y="1584960"/>
                  </a:lnTo>
                  <a:lnTo>
                    <a:pt x="15240" y="159105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5240" y="1591056"/>
                  </a:lnTo>
                  <a:lnTo>
                    <a:pt x="15240" y="1584960"/>
                  </a:lnTo>
                  <a:lnTo>
                    <a:pt x="10110215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591056"/>
                  </a:moveTo>
                  <a:lnTo>
                    <a:pt x="10110215" y="1591056"/>
                  </a:lnTo>
                  <a:lnTo>
                    <a:pt x="10117836" y="1584960"/>
                  </a:lnTo>
                  <a:lnTo>
                    <a:pt x="10123932" y="1584960"/>
                  </a:lnTo>
                  <a:lnTo>
                    <a:pt x="10123932" y="1591056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324" y="1505129"/>
            <a:ext cx="9384655" cy="10122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042" rIns="0" bIns="0" rtlCol="0">
            <a:spAutoFit/>
          </a:bodyPr>
          <a:lstStyle/>
          <a:p>
            <a:pPr marL="73086">
              <a:spcBef>
                <a:spcPts val="859"/>
              </a:spcBef>
            </a:pPr>
            <a:r>
              <a:rPr sz="1578" b="1" spc="14" dirty="0">
                <a:solidFill>
                  <a:srgbClr val="BF0000"/>
                </a:solidFill>
                <a:latin typeface="Trebuchet MS"/>
                <a:cs typeface="Trebuchet MS"/>
              </a:rPr>
              <a:t>Problématique</a:t>
            </a:r>
            <a:endParaRPr sz="1578">
              <a:latin typeface="Trebuchet MS"/>
              <a:cs typeface="Trebuchet MS"/>
            </a:endParaRPr>
          </a:p>
          <a:p>
            <a:pPr marL="716719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19" dirty="0">
                <a:latin typeface="Trebuchet MS"/>
                <a:cs typeface="Trebuchet MS"/>
              </a:rPr>
              <a:t>Pour </a:t>
            </a:r>
            <a:r>
              <a:rPr sz="1392" spc="-65" dirty="0">
                <a:latin typeface="Trebuchet MS"/>
                <a:cs typeface="Trebuchet MS"/>
              </a:rPr>
              <a:t>accéder</a:t>
            </a:r>
            <a:r>
              <a:rPr sz="1392" spc="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qui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présente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importante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716719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faut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chercher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question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lisant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tous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Commits,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ensuite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i="1" spc="-144" dirty="0">
                <a:latin typeface="Trebuchet MS"/>
                <a:cs typeface="Trebuchet MS"/>
              </a:rPr>
              <a:t>git</a:t>
            </a:r>
            <a:r>
              <a:rPr sz="1392" i="1" spc="-46" dirty="0">
                <a:latin typeface="Trebuchet MS"/>
                <a:cs typeface="Trebuchet MS"/>
              </a:rPr>
              <a:t> </a:t>
            </a:r>
            <a:r>
              <a:rPr sz="1392" i="1" spc="-106" dirty="0">
                <a:latin typeface="Trebuchet MS"/>
                <a:cs typeface="Trebuchet MS"/>
              </a:rPr>
              <a:t>checkout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050" y="2617934"/>
            <a:ext cx="351644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144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56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42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n</a:t>
            </a:r>
            <a:r>
              <a:rPr sz="1578" b="1" spc="-70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66FF"/>
                </a:solidFill>
                <a:latin typeface="Trebuchet MS"/>
                <a:cs typeface="Trebuchet MS"/>
              </a:rPr>
              <a:t>:</a:t>
            </a:r>
            <a:r>
              <a:rPr sz="1578" b="1" spc="-18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46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r</a:t>
            </a:r>
            <a:r>
              <a:rPr sz="1578" b="1" spc="-7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23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é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q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23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74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(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a</a:t>
            </a:r>
            <a:r>
              <a:rPr sz="1578" b="1" spc="65" dirty="0">
                <a:solidFill>
                  <a:srgbClr val="0066FF"/>
                </a:solidFill>
                <a:latin typeface="Trebuchet MS"/>
                <a:cs typeface="Trebuchet MS"/>
              </a:rPr>
              <a:t>g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32" dirty="0">
                <a:solidFill>
                  <a:srgbClr val="0066FF"/>
                </a:solidFill>
                <a:latin typeface="Trebuchet MS"/>
                <a:cs typeface="Trebuchet MS"/>
              </a:rPr>
              <a:t>)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791" y="4542262"/>
            <a:ext cx="3390900" cy="379583"/>
            <a:chOff x="1075944" y="4893564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083564" y="4899660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5944" y="4893564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80863" y="4547920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v1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5" dirty="0">
                <a:latin typeface="Times New Roman"/>
                <a:cs typeface="Times New Roman"/>
              </a:rPr>
              <a:t>"premiere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version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projet"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856" y="3052693"/>
            <a:ext cx="7893437" cy="1115172"/>
            <a:chOff x="414527" y="3288791"/>
            <a:chExt cx="8503920" cy="1201420"/>
          </a:xfrm>
        </p:grpSpPr>
        <p:sp>
          <p:nvSpPr>
            <p:cNvPr id="21" name="object 21"/>
            <p:cNvSpPr/>
            <p:nvPr/>
          </p:nvSpPr>
          <p:spPr>
            <a:xfrm>
              <a:off x="420623" y="3296411"/>
              <a:ext cx="8490585" cy="1187450"/>
            </a:xfrm>
            <a:custGeom>
              <a:avLst/>
              <a:gdLst/>
              <a:ahLst/>
              <a:cxnLst/>
              <a:rect l="l" t="t" r="r" b="b"/>
              <a:pathLst>
                <a:path w="8490585" h="1187450">
                  <a:moveTo>
                    <a:pt x="8490204" y="1187196"/>
                  </a:moveTo>
                  <a:lnTo>
                    <a:pt x="0" y="1187196"/>
                  </a:lnTo>
                  <a:lnTo>
                    <a:pt x="0" y="0"/>
                  </a:lnTo>
                  <a:lnTo>
                    <a:pt x="8490204" y="0"/>
                  </a:lnTo>
                  <a:lnTo>
                    <a:pt x="8490204" y="118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4527" y="3288791"/>
              <a:ext cx="8503920" cy="1201420"/>
            </a:xfrm>
            <a:custGeom>
              <a:avLst/>
              <a:gdLst/>
              <a:ahLst/>
              <a:cxnLst/>
              <a:rect l="l" t="t" r="r" b="b"/>
              <a:pathLst>
                <a:path w="8503920" h="1201420">
                  <a:moveTo>
                    <a:pt x="8499348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99348" y="0"/>
                  </a:lnTo>
                  <a:lnTo>
                    <a:pt x="8503920" y="3048"/>
                  </a:lnTo>
                  <a:lnTo>
                    <a:pt x="850392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4816"/>
                  </a:lnTo>
                  <a:lnTo>
                    <a:pt x="8503920" y="1194816"/>
                  </a:lnTo>
                  <a:lnTo>
                    <a:pt x="8503920" y="1197864"/>
                  </a:lnTo>
                  <a:lnTo>
                    <a:pt x="8499348" y="1200912"/>
                  </a:lnTo>
                  <a:close/>
                </a:path>
                <a:path w="8503920" h="120142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8503920" h="1201420">
                  <a:moveTo>
                    <a:pt x="84886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8488680" y="7620"/>
                  </a:lnTo>
                  <a:lnTo>
                    <a:pt x="8488680" y="15240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8488680" y="7620"/>
                  </a:lnTo>
                  <a:lnTo>
                    <a:pt x="8496300" y="15240"/>
                  </a:lnTo>
                  <a:lnTo>
                    <a:pt x="8503920" y="15240"/>
                  </a:lnTo>
                  <a:lnTo>
                    <a:pt x="8503920" y="1187195"/>
                  </a:lnTo>
                  <a:lnTo>
                    <a:pt x="849630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5240"/>
                  </a:moveTo>
                  <a:lnTo>
                    <a:pt x="8496300" y="15240"/>
                  </a:lnTo>
                  <a:lnTo>
                    <a:pt x="8488680" y="7620"/>
                  </a:lnTo>
                  <a:lnTo>
                    <a:pt x="8503920" y="7620"/>
                  </a:lnTo>
                  <a:lnTo>
                    <a:pt x="8503920" y="15240"/>
                  </a:lnTo>
                  <a:close/>
                </a:path>
                <a:path w="8503920" h="1201420">
                  <a:moveTo>
                    <a:pt x="13716" y="1194816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4816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13716" y="1194816"/>
                  </a:lnTo>
                  <a:lnTo>
                    <a:pt x="13716" y="1187195"/>
                  </a:lnTo>
                  <a:lnTo>
                    <a:pt x="848868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194816"/>
                  </a:moveTo>
                  <a:lnTo>
                    <a:pt x="8488680" y="1194816"/>
                  </a:lnTo>
                  <a:lnTo>
                    <a:pt x="8496300" y="1187195"/>
                  </a:lnTo>
                  <a:lnTo>
                    <a:pt x="8503920" y="1187195"/>
                  </a:lnTo>
                  <a:lnTo>
                    <a:pt x="8503920" y="1194816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515" y="3059767"/>
            <a:ext cx="7881059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spc="102" dirty="0">
                <a:latin typeface="Trebuchet MS"/>
                <a:cs typeface="Trebuchet MS"/>
              </a:rPr>
              <a:t>U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é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4" dirty="0">
                <a:latin typeface="Trebuchet MS"/>
                <a:cs typeface="Trebuchet MS"/>
              </a:rPr>
              <a:t>q</a:t>
            </a:r>
            <a:r>
              <a:rPr sz="1578" spc="-70" dirty="0">
                <a:latin typeface="Trebuchet MS"/>
                <a:cs typeface="Trebuchet MS"/>
              </a:rPr>
              <a:t>u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56" dirty="0">
                <a:latin typeface="Trebuchet MS"/>
                <a:cs typeface="Trebuchet MS"/>
              </a:rPr>
              <a:t>permet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marquer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Commit/une</a:t>
            </a:r>
            <a:r>
              <a:rPr sz="1392" spc="-37" dirty="0">
                <a:latin typeface="Trebuchet MS"/>
                <a:cs typeface="Trebuchet MS"/>
              </a:rPr>
              <a:t> 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application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référence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3791" y="5365557"/>
            <a:ext cx="3963812" cy="380761"/>
            <a:chOff x="1075944" y="5780532"/>
            <a:chExt cx="4270375" cy="410209"/>
          </a:xfrm>
        </p:grpSpPr>
        <p:sp>
          <p:nvSpPr>
            <p:cNvPr id="25" name="object 25"/>
            <p:cNvSpPr/>
            <p:nvPr/>
          </p:nvSpPr>
          <p:spPr>
            <a:xfrm>
              <a:off x="1083564" y="5788152"/>
              <a:ext cx="4257040" cy="394970"/>
            </a:xfrm>
            <a:custGeom>
              <a:avLst/>
              <a:gdLst/>
              <a:ahLst/>
              <a:cxnLst/>
              <a:rect l="l" t="t" r="r" b="b"/>
              <a:pathLst>
                <a:path w="4257040" h="394970">
                  <a:moveTo>
                    <a:pt x="4256532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4256532" y="0"/>
                  </a:lnTo>
                  <a:lnTo>
                    <a:pt x="4256532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5944" y="5780532"/>
              <a:ext cx="4270375" cy="410209"/>
            </a:xfrm>
            <a:custGeom>
              <a:avLst/>
              <a:gdLst/>
              <a:ahLst/>
              <a:cxnLst/>
              <a:rect l="l" t="t" r="r" b="b"/>
              <a:pathLst>
                <a:path w="4270375" h="410210">
                  <a:moveTo>
                    <a:pt x="426720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267200" y="0"/>
                  </a:lnTo>
                  <a:lnTo>
                    <a:pt x="4270248" y="3048"/>
                  </a:lnTo>
                  <a:lnTo>
                    <a:pt x="42702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4270248" y="402336"/>
                  </a:lnTo>
                  <a:lnTo>
                    <a:pt x="4270248" y="406907"/>
                  </a:lnTo>
                  <a:lnTo>
                    <a:pt x="4267200" y="409956"/>
                  </a:lnTo>
                  <a:close/>
                </a:path>
                <a:path w="42703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270375" h="410210">
                  <a:moveTo>
                    <a:pt x="42565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256532" y="7620"/>
                  </a:lnTo>
                  <a:lnTo>
                    <a:pt x="4256532" y="1371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4256532" y="7620"/>
                  </a:lnTo>
                  <a:lnTo>
                    <a:pt x="4264152" y="13716"/>
                  </a:lnTo>
                  <a:lnTo>
                    <a:pt x="4270248" y="13716"/>
                  </a:lnTo>
                  <a:lnTo>
                    <a:pt x="4270248" y="396240"/>
                  </a:lnTo>
                  <a:lnTo>
                    <a:pt x="426415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13716"/>
                  </a:moveTo>
                  <a:lnTo>
                    <a:pt x="4264152" y="13716"/>
                  </a:lnTo>
                  <a:lnTo>
                    <a:pt x="4256532" y="7620"/>
                  </a:lnTo>
                  <a:lnTo>
                    <a:pt x="4270248" y="7620"/>
                  </a:lnTo>
                  <a:lnTo>
                    <a:pt x="4270248" y="13716"/>
                  </a:lnTo>
                  <a:close/>
                </a:path>
                <a:path w="427037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425653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402336"/>
                  </a:moveTo>
                  <a:lnTo>
                    <a:pt x="4256532" y="402336"/>
                  </a:lnTo>
                  <a:lnTo>
                    <a:pt x="4264152" y="396240"/>
                  </a:lnTo>
                  <a:lnTo>
                    <a:pt x="4270248" y="396240"/>
                  </a:lnTo>
                  <a:lnTo>
                    <a:pt x="427024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0863" y="5372630"/>
            <a:ext cx="3951434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v0</a:t>
            </a:r>
            <a:r>
              <a:rPr sz="1253" b="1" spc="14" dirty="0">
                <a:latin typeface="Times New Roman"/>
                <a:cs typeface="Times New Roman"/>
              </a:rPr>
              <a:t> idCommit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32" dirty="0">
                <a:latin typeface="Times New Roman"/>
                <a:cs typeface="Times New Roman"/>
              </a:rPr>
              <a:t>"tag</a:t>
            </a:r>
            <a:r>
              <a:rPr sz="1253" b="1" dirty="0">
                <a:latin typeface="Times New Roman"/>
                <a:cs typeface="Times New Roman"/>
              </a:rPr>
              <a:t> pour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second"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59022" y="2584463"/>
            <a:ext cx="2887541" cy="379583"/>
            <a:chOff x="4399788" y="2784347"/>
            <a:chExt cx="3110865" cy="408940"/>
          </a:xfrm>
        </p:grpSpPr>
        <p:sp>
          <p:nvSpPr>
            <p:cNvPr id="29" name="object 29"/>
            <p:cNvSpPr/>
            <p:nvPr/>
          </p:nvSpPr>
          <p:spPr>
            <a:xfrm>
              <a:off x="4405883" y="2790443"/>
              <a:ext cx="3098800" cy="396240"/>
            </a:xfrm>
            <a:custGeom>
              <a:avLst/>
              <a:gdLst/>
              <a:ahLst/>
              <a:cxnLst/>
              <a:rect l="l" t="t" r="r" b="b"/>
              <a:pathLst>
                <a:path w="3098800" h="396239">
                  <a:moveTo>
                    <a:pt x="309829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098292" y="0"/>
                  </a:lnTo>
                  <a:lnTo>
                    <a:pt x="309829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9788" y="2784347"/>
              <a:ext cx="3110865" cy="408940"/>
            </a:xfrm>
            <a:custGeom>
              <a:avLst/>
              <a:gdLst/>
              <a:ahLst/>
              <a:cxnLst/>
              <a:rect l="l" t="t" r="r" b="b"/>
              <a:pathLst>
                <a:path w="3110865" h="408939">
                  <a:moveTo>
                    <a:pt x="310743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107435" y="0"/>
                  </a:lnTo>
                  <a:lnTo>
                    <a:pt x="3110484" y="3048"/>
                  </a:lnTo>
                  <a:lnTo>
                    <a:pt x="31104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110484" y="402335"/>
                  </a:lnTo>
                  <a:lnTo>
                    <a:pt x="3110484" y="405383"/>
                  </a:lnTo>
                  <a:lnTo>
                    <a:pt x="3107435" y="408432"/>
                  </a:lnTo>
                  <a:close/>
                </a:path>
                <a:path w="311086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110865" h="408939">
                  <a:moveTo>
                    <a:pt x="30967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96768" y="6096"/>
                  </a:lnTo>
                  <a:lnTo>
                    <a:pt x="3096768" y="13716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3096768" y="6096"/>
                  </a:lnTo>
                  <a:lnTo>
                    <a:pt x="3104388" y="13716"/>
                  </a:lnTo>
                  <a:lnTo>
                    <a:pt x="3110484" y="13716"/>
                  </a:lnTo>
                  <a:lnTo>
                    <a:pt x="3110484" y="394716"/>
                  </a:lnTo>
                  <a:lnTo>
                    <a:pt x="310438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13716"/>
                  </a:moveTo>
                  <a:lnTo>
                    <a:pt x="3104388" y="13716"/>
                  </a:lnTo>
                  <a:lnTo>
                    <a:pt x="3096768" y="6096"/>
                  </a:lnTo>
                  <a:lnTo>
                    <a:pt x="3110484" y="6096"/>
                  </a:lnTo>
                  <a:lnTo>
                    <a:pt x="3110484" y="13716"/>
                  </a:lnTo>
                  <a:close/>
                </a:path>
                <a:path w="311086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09676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402335"/>
                  </a:moveTo>
                  <a:lnTo>
                    <a:pt x="3096768" y="402335"/>
                  </a:lnTo>
                  <a:lnTo>
                    <a:pt x="3104388" y="394716"/>
                  </a:lnTo>
                  <a:lnTo>
                    <a:pt x="3110484" y="394716"/>
                  </a:lnTo>
                  <a:lnTo>
                    <a:pt x="311048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64680" y="2590121"/>
            <a:ext cx="287634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nom-tag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"message"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0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18519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La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20305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lister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8" y="2272776"/>
            <a:ext cx="3920784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425632"/>
            <a:ext cx="24832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supprimer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un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612" y="2577390"/>
            <a:ext cx="3390900" cy="676648"/>
            <a:chOff x="1391412" y="2776727"/>
            <a:chExt cx="3653154" cy="728980"/>
          </a:xfrm>
        </p:grpSpPr>
        <p:sp>
          <p:nvSpPr>
            <p:cNvPr id="13" name="object 13"/>
            <p:cNvSpPr/>
            <p:nvPr/>
          </p:nvSpPr>
          <p:spPr>
            <a:xfrm>
              <a:off x="1399032" y="278434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1412" y="2776727"/>
              <a:ext cx="3653154" cy="728980"/>
            </a:xfrm>
            <a:custGeom>
              <a:avLst/>
              <a:gdLst/>
              <a:ahLst/>
              <a:cxnLst/>
              <a:rect l="l" t="t" r="r" b="b"/>
              <a:pathLst>
                <a:path w="3653154" h="728979">
                  <a:moveTo>
                    <a:pt x="3649980" y="728472"/>
                  </a:moveTo>
                  <a:lnTo>
                    <a:pt x="3048" y="728472"/>
                  </a:lnTo>
                  <a:lnTo>
                    <a:pt x="0" y="72542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4756"/>
                  </a:lnTo>
                  <a:lnTo>
                    <a:pt x="7620" y="714756"/>
                  </a:lnTo>
                  <a:lnTo>
                    <a:pt x="13716" y="720851"/>
                  </a:lnTo>
                  <a:lnTo>
                    <a:pt x="3653028" y="720851"/>
                  </a:lnTo>
                  <a:lnTo>
                    <a:pt x="3653028" y="725424"/>
                  </a:lnTo>
                  <a:lnTo>
                    <a:pt x="3649980" y="728472"/>
                  </a:lnTo>
                  <a:close/>
                </a:path>
                <a:path w="3653154" h="7289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7289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714756"/>
                  </a:lnTo>
                  <a:lnTo>
                    <a:pt x="3646932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728979">
                  <a:moveTo>
                    <a:pt x="13716" y="720851"/>
                  </a:moveTo>
                  <a:lnTo>
                    <a:pt x="7620" y="714756"/>
                  </a:lnTo>
                  <a:lnTo>
                    <a:pt x="13716" y="714756"/>
                  </a:lnTo>
                  <a:lnTo>
                    <a:pt x="13716" y="720851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13716" y="720851"/>
                  </a:lnTo>
                  <a:lnTo>
                    <a:pt x="13716" y="714756"/>
                  </a:lnTo>
                  <a:lnTo>
                    <a:pt x="3639311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720851"/>
                  </a:moveTo>
                  <a:lnTo>
                    <a:pt x="3639311" y="720851"/>
                  </a:lnTo>
                  <a:lnTo>
                    <a:pt x="3646932" y="714756"/>
                  </a:lnTo>
                  <a:lnTo>
                    <a:pt x="3653028" y="714756"/>
                  </a:lnTo>
                  <a:lnTo>
                    <a:pt x="3653028" y="720851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3685" y="2584464"/>
            <a:ext cx="3378523" cy="611926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150746">
              <a:lnSpc>
                <a:spcPts val="2293"/>
              </a:lnSpc>
              <a:spcBef>
                <a:spcPts val="172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3" dirty="0">
                <a:latin typeface="Times New Roman"/>
                <a:cs typeface="Times New Roman"/>
              </a:rPr>
              <a:t>checkout </a:t>
            </a:r>
            <a:r>
              <a:rPr sz="1253" b="1" spc="28" dirty="0">
                <a:latin typeface="Times New Roman"/>
                <a:cs typeface="Times New Roman"/>
              </a:rPr>
              <a:t>v0 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6612" y="1854532"/>
            <a:ext cx="3390900" cy="379583"/>
            <a:chOff x="1391412" y="1997963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399032" y="2004059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1412" y="1997963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685" y="1860191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6612" y="3815161"/>
            <a:ext cx="3390900" cy="381941"/>
            <a:chOff x="1391412" y="4110228"/>
            <a:chExt cx="3653154" cy="411480"/>
          </a:xfrm>
        </p:grpSpPr>
        <p:sp>
          <p:nvSpPr>
            <p:cNvPr id="21" name="object 21"/>
            <p:cNvSpPr/>
            <p:nvPr/>
          </p:nvSpPr>
          <p:spPr>
            <a:xfrm>
              <a:off x="1399032" y="4116324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2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1412" y="4110228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73685" y="3820818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v0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--delete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413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9" dirty="0">
                <a:latin typeface="Calibri"/>
                <a:cs typeface="Calibri"/>
              </a:rPr>
              <a:t>.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ti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386694"/>
            <a:ext cx="7080635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utilisant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5" dirty="0">
                <a:solidFill>
                  <a:srgbClr val="3F3F3F"/>
                </a:solidFill>
                <a:latin typeface="Trebuchet MS"/>
                <a:cs typeface="Trebuchet MS"/>
              </a:rPr>
              <a:t>Créons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contenir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6" y="3851505"/>
            <a:ext cx="5895322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1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i="1" spc="-7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65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578" i="1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no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4579419"/>
            <a:ext cx="4498410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l’extension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html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sont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ignorés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Aussi,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81" dirty="0">
                <a:solidFill>
                  <a:srgbClr val="3F3F3F"/>
                </a:solidFill>
                <a:latin typeface="Trebuchet MS"/>
                <a:cs typeface="Trebuchet MS"/>
              </a:rPr>
              <a:t>view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128965"/>
            <a:ext cx="3392669" cy="1261936"/>
            <a:chOff x="1452372" y="2293620"/>
            <a:chExt cx="3655060" cy="1359535"/>
          </a:xfrm>
        </p:grpSpPr>
        <p:sp>
          <p:nvSpPr>
            <p:cNvPr id="13" name="object 13"/>
            <p:cNvSpPr/>
            <p:nvPr/>
          </p:nvSpPr>
          <p:spPr>
            <a:xfrm>
              <a:off x="1459992" y="2299716"/>
              <a:ext cx="3639820" cy="1347470"/>
            </a:xfrm>
            <a:custGeom>
              <a:avLst/>
              <a:gdLst/>
              <a:ahLst/>
              <a:cxnLst/>
              <a:rect l="l" t="t" r="r" b="b"/>
              <a:pathLst>
                <a:path w="3639820" h="1347470">
                  <a:moveTo>
                    <a:pt x="3639311" y="1347216"/>
                  </a:moveTo>
                  <a:lnTo>
                    <a:pt x="0" y="1347216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293620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5692"/>
                  </a:lnTo>
                  <a:lnTo>
                    <a:pt x="7620" y="1345692"/>
                  </a:lnTo>
                  <a:lnTo>
                    <a:pt x="15240" y="1353312"/>
                  </a:lnTo>
                  <a:lnTo>
                    <a:pt x="3654552" y="1353312"/>
                  </a:lnTo>
                  <a:lnTo>
                    <a:pt x="3654552" y="1356359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5692"/>
                  </a:lnTo>
                  <a:lnTo>
                    <a:pt x="3646932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3312"/>
                  </a:moveTo>
                  <a:lnTo>
                    <a:pt x="7620" y="1345692"/>
                  </a:lnTo>
                  <a:lnTo>
                    <a:pt x="15240" y="1345692"/>
                  </a:lnTo>
                  <a:lnTo>
                    <a:pt x="15240" y="1353312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15240" y="1353312"/>
                  </a:lnTo>
                  <a:lnTo>
                    <a:pt x="15240" y="1345692"/>
                  </a:lnTo>
                  <a:lnTo>
                    <a:pt x="3640836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53312"/>
                  </a:moveTo>
                  <a:lnTo>
                    <a:pt x="3640836" y="1353312"/>
                  </a:lnTo>
                  <a:lnTo>
                    <a:pt x="3646932" y="1345692"/>
                  </a:lnTo>
                  <a:lnTo>
                    <a:pt x="3654552" y="1345692"/>
                  </a:lnTo>
                  <a:lnTo>
                    <a:pt x="3654552" y="13533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134623"/>
            <a:ext cx="3378523" cy="1177081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766819">
              <a:lnSpc>
                <a:spcPts val="2293"/>
              </a:lnSpc>
              <a:spcBef>
                <a:spcPts val="17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*.html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65" dirty="0">
                <a:latin typeface="Times New Roman"/>
                <a:cs typeface="Times New Roman"/>
              </a:rPr>
              <a:t>view/*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37" dirty="0">
                <a:latin typeface="Times New Roman"/>
                <a:cs typeface="Times New Roman"/>
              </a:rPr>
              <a:t>java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4253684"/>
            <a:ext cx="3392669" cy="379583"/>
            <a:chOff x="1452372" y="4582667"/>
            <a:chExt cx="3655060" cy="408940"/>
          </a:xfrm>
        </p:grpSpPr>
        <p:sp>
          <p:nvSpPr>
            <p:cNvPr id="17" name="object 17"/>
            <p:cNvSpPr/>
            <p:nvPr/>
          </p:nvSpPr>
          <p:spPr>
            <a:xfrm>
              <a:off x="1459992" y="4588763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4582667"/>
              <a:ext cx="3655060" cy="408940"/>
            </a:xfrm>
            <a:custGeom>
              <a:avLst/>
              <a:gdLst/>
              <a:ahLst/>
              <a:cxnLst/>
              <a:rect l="l" t="t" r="r" b="b"/>
              <a:pathLst>
                <a:path w="3655060" h="408939">
                  <a:moveTo>
                    <a:pt x="3651503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654552" y="402335"/>
                  </a:lnTo>
                  <a:lnTo>
                    <a:pt x="3654552" y="405383"/>
                  </a:lnTo>
                  <a:lnTo>
                    <a:pt x="3651503" y="408432"/>
                  </a:lnTo>
                  <a:close/>
                </a:path>
                <a:path w="3655060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0893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4716"/>
                  </a:lnTo>
                  <a:lnTo>
                    <a:pt x="3646932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640836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402335"/>
                  </a:moveTo>
                  <a:lnTo>
                    <a:pt x="3640836" y="402335"/>
                  </a:lnTo>
                  <a:lnTo>
                    <a:pt x="3646932" y="394716"/>
                  </a:lnTo>
                  <a:lnTo>
                    <a:pt x="3654552" y="394716"/>
                  </a:lnTo>
                  <a:lnTo>
                    <a:pt x="3654552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425934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9">
            <a:extLst>
              <a:ext uri="{FF2B5EF4-FFF2-40B4-BE49-F238E27FC236}">
                <a16:creationId xmlns:a16="http://schemas.microsoft.com/office/drawing/2014/main" id="{4A3C4F11-4BC3-4C4A-96E5-B225BFB6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806F3FA-7F36-7749-ABA8-1686A522C10C}"/>
              </a:ext>
            </a:extLst>
          </p:cNvPr>
          <p:cNvSpPr>
            <a:spLocks/>
          </p:cNvSpPr>
          <p:nvPr/>
        </p:nvSpPr>
        <p:spPr bwMode="auto">
          <a:xfrm>
            <a:off x="525755" y="1421730"/>
            <a:ext cx="9354492" cy="24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810" indent="-245745">
              <a:lnSpc>
                <a:spcPct val="100000"/>
              </a:lnSpc>
              <a:spcBef>
                <a:spcPts val="11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5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lang="fr-FR" sz="2000" spc="-15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1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175" dirty="0" err="1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35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90" dirty="0" err="1">
                <a:solidFill>
                  <a:srgbClr val="3F3F3F"/>
                </a:solidFill>
                <a:latin typeface="Trebuchet MS"/>
                <a:cs typeface="Trebuchet MS"/>
              </a:rPr>
              <a:t>Maven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5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1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34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k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5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20" dirty="0" err="1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5" dirty="0" err="1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265" dirty="0" err="1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100" dirty="0" err="1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4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24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 err="1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 smtClean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0" dirty="0" smtClean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lang="fr-FR" sz="2000" spc="-85" dirty="0" smtClean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35" dirty="0" smtClean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DBE1C9B-A23F-3B40-A2B1-6F104C2E5434}"/>
              </a:ext>
            </a:extLst>
          </p:cNvPr>
          <p:cNvSpPr>
            <a:spLocks/>
          </p:cNvSpPr>
          <p:nvPr/>
        </p:nvSpPr>
        <p:spPr bwMode="auto">
          <a:xfrm>
            <a:off x="2645668" y="53579"/>
            <a:ext cx="7550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r>
              <a:rPr lang="fr-FR" altLang="fr-FR" sz="3000" b="1" u="none" dirty="0" smtClean="0">
                <a:solidFill>
                  <a:schemeClr val="tx1"/>
                </a:solidFill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 de la formation</a:t>
            </a:r>
            <a:endParaRPr lang="fr-FR" altLang="fr-FR" sz="3000" b="1" dirty="0">
              <a:solidFill>
                <a:schemeClr val="tx1"/>
              </a:solidFill>
              <a:latin typeface="Gill Sans MT" panose="020B0502020104020203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B56578-4029-45DF-94DC-BFB642E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3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35565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u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2879639"/>
            <a:ext cx="353648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Se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placer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parent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59" y="3560077"/>
            <a:ext cx="19097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59" y="4339531"/>
            <a:ext cx="250854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5120353"/>
            <a:ext cx="179948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3196" y="3114935"/>
            <a:ext cx="3392669" cy="381941"/>
            <a:chOff x="1452372" y="3355847"/>
            <a:chExt cx="3655060" cy="411480"/>
          </a:xfrm>
        </p:grpSpPr>
        <p:sp>
          <p:nvSpPr>
            <p:cNvPr id="14" name="object 14"/>
            <p:cNvSpPr/>
            <p:nvPr/>
          </p:nvSpPr>
          <p:spPr>
            <a:xfrm>
              <a:off x="1459992" y="33619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372" y="3355847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30268" y="31205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3196" y="3885890"/>
            <a:ext cx="3392669" cy="381941"/>
            <a:chOff x="1452372" y="4186428"/>
            <a:chExt cx="3655060" cy="411480"/>
          </a:xfrm>
        </p:grpSpPr>
        <p:sp>
          <p:nvSpPr>
            <p:cNvPr id="18" name="object 18"/>
            <p:cNvSpPr/>
            <p:nvPr/>
          </p:nvSpPr>
          <p:spPr>
            <a:xfrm>
              <a:off x="1459992" y="4194048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2372" y="4186428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0268" y="389296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dirty="0">
                <a:latin typeface="Times New Roman"/>
                <a:cs typeface="Times New Roman"/>
              </a:rPr>
              <a:t>mkdir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3196" y="4648357"/>
            <a:ext cx="3392669" cy="381941"/>
            <a:chOff x="1452372" y="5007864"/>
            <a:chExt cx="3655060" cy="411480"/>
          </a:xfrm>
        </p:grpSpPr>
        <p:sp>
          <p:nvSpPr>
            <p:cNvPr id="22" name="object 22"/>
            <p:cNvSpPr/>
            <p:nvPr/>
          </p:nvSpPr>
          <p:spPr>
            <a:xfrm>
              <a:off x="1459992" y="5013960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372" y="500786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30268" y="465401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2278" y="1502299"/>
            <a:ext cx="7742546" cy="1123424"/>
            <a:chOff x="1085087" y="1618488"/>
            <a:chExt cx="8341359" cy="1210310"/>
          </a:xfrm>
        </p:grpSpPr>
        <p:sp>
          <p:nvSpPr>
            <p:cNvPr id="26" name="object 26"/>
            <p:cNvSpPr/>
            <p:nvPr/>
          </p:nvSpPr>
          <p:spPr>
            <a:xfrm>
              <a:off x="1092707" y="1624584"/>
              <a:ext cx="8326120" cy="1198245"/>
            </a:xfrm>
            <a:custGeom>
              <a:avLst/>
              <a:gdLst/>
              <a:ahLst/>
              <a:cxnLst/>
              <a:rect l="l" t="t" r="r" b="b"/>
              <a:pathLst>
                <a:path w="8326120" h="1198245">
                  <a:moveTo>
                    <a:pt x="8325611" y="1197864"/>
                  </a:moveTo>
                  <a:lnTo>
                    <a:pt x="0" y="1197864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1197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5087" y="1618488"/>
              <a:ext cx="8341359" cy="1210310"/>
            </a:xfrm>
            <a:custGeom>
              <a:avLst/>
              <a:gdLst/>
              <a:ahLst/>
              <a:cxnLst/>
              <a:rect l="l" t="t" r="r" b="b"/>
              <a:pathLst>
                <a:path w="8341359" h="1210310">
                  <a:moveTo>
                    <a:pt x="8336280" y="1210056"/>
                  </a:moveTo>
                  <a:lnTo>
                    <a:pt x="3048" y="1210056"/>
                  </a:lnTo>
                  <a:lnTo>
                    <a:pt x="0" y="12070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96340"/>
                  </a:lnTo>
                  <a:lnTo>
                    <a:pt x="7620" y="1196340"/>
                  </a:lnTo>
                  <a:lnTo>
                    <a:pt x="13716" y="1203960"/>
                  </a:lnTo>
                  <a:lnTo>
                    <a:pt x="8340852" y="1203960"/>
                  </a:lnTo>
                  <a:lnTo>
                    <a:pt x="8340852" y="1207008"/>
                  </a:lnTo>
                  <a:lnTo>
                    <a:pt x="8336280" y="1210056"/>
                  </a:lnTo>
                  <a:close/>
                </a:path>
                <a:path w="8341359" h="12103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1210310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1196340"/>
                  </a:lnTo>
                  <a:lnTo>
                    <a:pt x="833323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1210310">
                  <a:moveTo>
                    <a:pt x="13716" y="1203960"/>
                  </a:moveTo>
                  <a:lnTo>
                    <a:pt x="7620" y="1196340"/>
                  </a:lnTo>
                  <a:lnTo>
                    <a:pt x="13716" y="1196340"/>
                  </a:lnTo>
                  <a:lnTo>
                    <a:pt x="13716" y="1203960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13716" y="1203960"/>
                  </a:lnTo>
                  <a:lnTo>
                    <a:pt x="13716" y="1196340"/>
                  </a:lnTo>
                  <a:lnTo>
                    <a:pt x="832561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203960"/>
                  </a:moveTo>
                  <a:lnTo>
                    <a:pt x="8325612" y="1203960"/>
                  </a:lnTo>
                  <a:lnTo>
                    <a:pt x="8333232" y="1196340"/>
                  </a:lnTo>
                  <a:lnTo>
                    <a:pt x="8340852" y="1196340"/>
                  </a:lnTo>
                  <a:lnTo>
                    <a:pt x="8340852" y="1203960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9351" y="1507957"/>
            <a:ext cx="7728401" cy="1069740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423784" indent="-351287">
              <a:spcBef>
                <a:spcPts val="236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spc="-9" dirty="0">
                <a:latin typeface="Trebuchet MS"/>
                <a:cs typeface="Trebuchet MS"/>
              </a:rPr>
              <a:t>nu</a:t>
            </a:r>
            <a:r>
              <a:rPr sz="1578" b="1" spc="-79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399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5" dirty="0">
                <a:latin typeface="Trebuchet MS"/>
                <a:cs typeface="Trebuchet MS"/>
              </a:rPr>
              <a:t>Dépôt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sans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espace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travail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(en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lecture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seule)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90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65" dirty="0">
                <a:latin typeface="Trebuchet MS"/>
                <a:cs typeface="Trebuchet MS"/>
              </a:rPr>
              <a:t>Pas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possible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85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9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sorte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utilisateurs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4707" y="5409408"/>
            <a:ext cx="3390900" cy="381941"/>
            <a:chOff x="1443227" y="5827776"/>
            <a:chExt cx="3653154" cy="411480"/>
          </a:xfrm>
        </p:grpSpPr>
        <p:sp>
          <p:nvSpPr>
            <p:cNvPr id="30" name="object 30"/>
            <p:cNvSpPr/>
            <p:nvPr/>
          </p:nvSpPr>
          <p:spPr>
            <a:xfrm>
              <a:off x="1449323" y="5835396"/>
              <a:ext cx="3641090" cy="396240"/>
            </a:xfrm>
            <a:custGeom>
              <a:avLst/>
              <a:gdLst/>
              <a:ahLst/>
              <a:cxnLst/>
              <a:rect l="l" t="t" r="r" b="b"/>
              <a:pathLst>
                <a:path w="3641090" h="396239">
                  <a:moveTo>
                    <a:pt x="3640836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40836" y="0"/>
                  </a:lnTo>
                  <a:lnTo>
                    <a:pt x="3640836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5827776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7764"/>
                  </a:lnTo>
                  <a:lnTo>
                    <a:pt x="3646932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639311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7764"/>
                  </a:lnTo>
                  <a:lnTo>
                    <a:pt x="3653028" y="397764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20366" y="541648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4855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--bare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2497727"/>
            <a:ext cx="64234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(firstGit),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142885"/>
            <a:ext cx="321761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5019887"/>
            <a:ext cx="28598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2278" y="1502299"/>
            <a:ext cx="7742546" cy="717317"/>
            <a:chOff x="1085087" y="1618488"/>
            <a:chExt cx="8341359" cy="772795"/>
          </a:xfrm>
        </p:grpSpPr>
        <p:sp>
          <p:nvSpPr>
            <p:cNvPr id="13" name="object 13"/>
            <p:cNvSpPr/>
            <p:nvPr/>
          </p:nvSpPr>
          <p:spPr>
            <a:xfrm>
              <a:off x="1092707" y="1624584"/>
              <a:ext cx="8326120" cy="760730"/>
            </a:xfrm>
            <a:custGeom>
              <a:avLst/>
              <a:gdLst/>
              <a:ahLst/>
              <a:cxnLst/>
              <a:rect l="l" t="t" r="r" b="b"/>
              <a:pathLst>
                <a:path w="8326120" h="760730">
                  <a:moveTo>
                    <a:pt x="8325611" y="760475"/>
                  </a:moveTo>
                  <a:lnTo>
                    <a:pt x="0" y="760475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760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087" y="1618488"/>
              <a:ext cx="8341359" cy="772795"/>
            </a:xfrm>
            <a:custGeom>
              <a:avLst/>
              <a:gdLst/>
              <a:ahLst/>
              <a:cxnLst/>
              <a:rect l="l" t="t" r="r" b="b"/>
              <a:pathLst>
                <a:path w="8341359" h="772794">
                  <a:moveTo>
                    <a:pt x="8336280" y="772668"/>
                  </a:moveTo>
                  <a:lnTo>
                    <a:pt x="3048" y="772668"/>
                  </a:lnTo>
                  <a:lnTo>
                    <a:pt x="0" y="769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58952"/>
                  </a:lnTo>
                  <a:lnTo>
                    <a:pt x="7620" y="758952"/>
                  </a:lnTo>
                  <a:lnTo>
                    <a:pt x="13716" y="766571"/>
                  </a:lnTo>
                  <a:lnTo>
                    <a:pt x="8340852" y="766571"/>
                  </a:lnTo>
                  <a:lnTo>
                    <a:pt x="8340852" y="769620"/>
                  </a:lnTo>
                  <a:lnTo>
                    <a:pt x="8336280" y="772668"/>
                  </a:lnTo>
                  <a:close/>
                </a:path>
                <a:path w="8341359" h="77279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772794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758952"/>
                  </a:lnTo>
                  <a:lnTo>
                    <a:pt x="833323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772794">
                  <a:moveTo>
                    <a:pt x="13716" y="766571"/>
                  </a:moveTo>
                  <a:lnTo>
                    <a:pt x="7620" y="758952"/>
                  </a:lnTo>
                  <a:lnTo>
                    <a:pt x="13716" y="758952"/>
                  </a:lnTo>
                  <a:lnTo>
                    <a:pt x="13716" y="766571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13716" y="766571"/>
                  </a:lnTo>
                  <a:lnTo>
                    <a:pt x="13716" y="758952"/>
                  </a:lnTo>
                  <a:lnTo>
                    <a:pt x="832561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766571"/>
                  </a:moveTo>
                  <a:lnTo>
                    <a:pt x="8325612" y="766571"/>
                  </a:lnTo>
                  <a:lnTo>
                    <a:pt x="8333232" y="758952"/>
                  </a:lnTo>
                  <a:lnTo>
                    <a:pt x="8340852" y="758952"/>
                  </a:lnTo>
                  <a:lnTo>
                    <a:pt x="8340852" y="766571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9351" y="1507957"/>
            <a:ext cx="7728401" cy="65692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74" dirty="0">
                <a:latin typeface="Trebuchet MS"/>
                <a:cs typeface="Trebuchet MS"/>
              </a:rPr>
              <a:t> </a:t>
            </a:r>
            <a:r>
              <a:rPr sz="1578" b="1" spc="-5" dirty="0">
                <a:latin typeface="Trebuchet MS"/>
                <a:cs typeface="Trebuchet MS"/>
              </a:rPr>
              <a:t>distant</a:t>
            </a:r>
            <a:r>
              <a:rPr sz="1578" b="1" spc="-93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701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14" dirty="0">
                <a:latin typeface="Calibri"/>
                <a:cs typeface="Calibri"/>
              </a:rPr>
              <a:t>Dépôt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nu,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site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hébergeur</a:t>
            </a:r>
            <a:r>
              <a:rPr sz="1392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:</a:t>
            </a:r>
            <a:r>
              <a:rPr sz="1392" spc="9" dirty="0">
                <a:latin typeface="Calibri"/>
                <a:cs typeface="Calibri"/>
              </a:rPr>
              <a:t> </a:t>
            </a:r>
            <a:r>
              <a:rPr sz="1392" b="1" spc="14" dirty="0">
                <a:latin typeface="Calibri"/>
                <a:cs typeface="Calibri"/>
              </a:rPr>
              <a:t>GitHub</a:t>
            </a:r>
            <a:r>
              <a:rPr sz="1392" spc="14" dirty="0">
                <a:latin typeface="Calibri"/>
                <a:cs typeface="Calibri"/>
              </a:rPr>
              <a:t>,</a:t>
            </a:r>
            <a:r>
              <a:rPr sz="1392" spc="23" dirty="0">
                <a:latin typeface="Calibri"/>
                <a:cs typeface="Calibri"/>
              </a:rPr>
              <a:t> </a:t>
            </a:r>
            <a:r>
              <a:rPr sz="1392" b="1" spc="5" dirty="0">
                <a:latin typeface="Calibri"/>
                <a:cs typeface="Calibri"/>
              </a:rPr>
              <a:t>Bitbucket</a:t>
            </a:r>
            <a:r>
              <a:rPr sz="1392" b="1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et</a:t>
            </a:r>
            <a:r>
              <a:rPr sz="1392" spc="28" dirty="0">
                <a:latin typeface="Calibri"/>
                <a:cs typeface="Calibri"/>
              </a:rPr>
              <a:t> </a:t>
            </a:r>
            <a:r>
              <a:rPr sz="1392" b="1" spc="9" dirty="0">
                <a:latin typeface="Calibri"/>
                <a:cs typeface="Calibri"/>
              </a:rPr>
              <a:t>GitLab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2802312"/>
            <a:ext cx="3392669" cy="1261936"/>
            <a:chOff x="1452372" y="3019044"/>
            <a:chExt cx="3655060" cy="1359535"/>
          </a:xfrm>
        </p:grpSpPr>
        <p:sp>
          <p:nvSpPr>
            <p:cNvPr id="17" name="object 17"/>
            <p:cNvSpPr/>
            <p:nvPr/>
          </p:nvSpPr>
          <p:spPr>
            <a:xfrm>
              <a:off x="1459992" y="3026664"/>
              <a:ext cx="3639820" cy="1344295"/>
            </a:xfrm>
            <a:custGeom>
              <a:avLst/>
              <a:gdLst/>
              <a:ahLst/>
              <a:cxnLst/>
              <a:rect l="l" t="t" r="r" b="b"/>
              <a:pathLst>
                <a:path w="3639820" h="1344295">
                  <a:moveTo>
                    <a:pt x="3639311" y="1344167"/>
                  </a:moveTo>
                  <a:lnTo>
                    <a:pt x="0" y="1344167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4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3019044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6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7"/>
                  </a:lnTo>
                  <a:lnTo>
                    <a:pt x="3654552" y="1351787"/>
                  </a:lnTo>
                  <a:lnTo>
                    <a:pt x="3654552" y="1356360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4168"/>
                  </a:lnTo>
                  <a:lnTo>
                    <a:pt x="3646932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1787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7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15240" y="1351787"/>
                  </a:lnTo>
                  <a:lnTo>
                    <a:pt x="15240" y="1344168"/>
                  </a:lnTo>
                  <a:lnTo>
                    <a:pt x="3640836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51787"/>
                  </a:moveTo>
                  <a:lnTo>
                    <a:pt x="3640836" y="1351787"/>
                  </a:lnTo>
                  <a:lnTo>
                    <a:pt x="3646932" y="1344168"/>
                  </a:lnTo>
                  <a:lnTo>
                    <a:pt x="3654552" y="1344168"/>
                  </a:lnTo>
                  <a:lnTo>
                    <a:pt x="3654552" y="135178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2809384"/>
            <a:ext cx="3378523" cy="1173646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../firstGitBare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4422021"/>
            <a:ext cx="3392669" cy="381941"/>
            <a:chOff x="1452372" y="4764023"/>
            <a:chExt cx="3655060" cy="411480"/>
          </a:xfrm>
        </p:grpSpPr>
        <p:sp>
          <p:nvSpPr>
            <p:cNvPr id="21" name="object 21"/>
            <p:cNvSpPr/>
            <p:nvPr/>
          </p:nvSpPr>
          <p:spPr>
            <a:xfrm>
              <a:off x="1459992" y="47716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4764023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44290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48246" y="5033126"/>
            <a:ext cx="3392669" cy="673701"/>
            <a:chOff x="4172711" y="5422391"/>
            <a:chExt cx="3655060" cy="725805"/>
          </a:xfrm>
        </p:grpSpPr>
        <p:sp>
          <p:nvSpPr>
            <p:cNvPr id="25" name="object 25"/>
            <p:cNvSpPr/>
            <p:nvPr/>
          </p:nvSpPr>
          <p:spPr>
            <a:xfrm>
              <a:off x="4180332" y="542848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2711" y="5422391"/>
              <a:ext cx="3655060" cy="725805"/>
            </a:xfrm>
            <a:custGeom>
              <a:avLst/>
              <a:gdLst/>
              <a:ahLst/>
              <a:cxnLst/>
              <a:rect l="l" t="t" r="r" b="b"/>
              <a:pathLst>
                <a:path w="3655059" h="725804">
                  <a:moveTo>
                    <a:pt x="3651503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9327"/>
                  </a:lnTo>
                  <a:lnTo>
                    <a:pt x="3654552" y="719327"/>
                  </a:lnTo>
                  <a:lnTo>
                    <a:pt x="3654552" y="722375"/>
                  </a:lnTo>
                  <a:lnTo>
                    <a:pt x="3651503" y="725423"/>
                  </a:lnTo>
                  <a:close/>
                </a:path>
                <a:path w="3655059" h="72580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59" h="725804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711708"/>
                  </a:lnTo>
                  <a:lnTo>
                    <a:pt x="3646932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59" h="725804">
                  <a:moveTo>
                    <a:pt x="15240" y="719327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9327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15240" y="719327"/>
                  </a:lnTo>
                  <a:lnTo>
                    <a:pt x="15240" y="711708"/>
                  </a:lnTo>
                  <a:lnTo>
                    <a:pt x="3640836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719327"/>
                  </a:moveTo>
                  <a:lnTo>
                    <a:pt x="3640836" y="719327"/>
                  </a:lnTo>
                  <a:lnTo>
                    <a:pt x="3646932" y="711708"/>
                  </a:lnTo>
                  <a:lnTo>
                    <a:pt x="3654552" y="711708"/>
                  </a:lnTo>
                  <a:lnTo>
                    <a:pt x="3654552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5320" y="5038786"/>
            <a:ext cx="3378523" cy="584628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93" dirty="0">
                <a:solidFill>
                  <a:srgbClr val="FF0000"/>
                </a:solidFill>
                <a:latin typeface="Times New Roman"/>
                <a:cs typeface="Times New Roman"/>
              </a:rPr>
              <a:t>//aucun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535" y="2742898"/>
            <a:ext cx="3492633" cy="22308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3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7" y="1480596"/>
            <a:ext cx="388247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Envoyer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(publier)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master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0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6" y="2114340"/>
            <a:ext cx="2283391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12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7302" y="2417041"/>
            <a:ext cx="568195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11788">
              <a:spcBef>
                <a:spcPts val="111"/>
              </a:spcBef>
            </a:pPr>
            <a:r>
              <a:rPr sz="1207" spc="20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ss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107" y="2845716"/>
            <a:ext cx="391665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Vérifier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réception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i="1" spc="-121" dirty="0">
                <a:solidFill>
                  <a:srgbClr val="3F3F3F"/>
                </a:solidFill>
                <a:latin typeface="Trebuchet MS"/>
                <a:cs typeface="Trebuchet MS"/>
              </a:rPr>
              <a:t>firstGitBare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106" y="4097627"/>
            <a:ext cx="196098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9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106" y="4782276"/>
            <a:ext cx="2068844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pp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em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107" y="5168488"/>
            <a:ext cx="209536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mme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727219"/>
            <a:ext cx="3392669" cy="381941"/>
            <a:chOff x="1452372" y="1860804"/>
            <a:chExt cx="3655060" cy="411480"/>
          </a:xfrm>
        </p:grpSpPr>
        <p:sp>
          <p:nvSpPr>
            <p:cNvPr id="17" name="object 17"/>
            <p:cNvSpPr/>
            <p:nvPr/>
          </p:nvSpPr>
          <p:spPr>
            <a:xfrm>
              <a:off x="1459992" y="1868424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86080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80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80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734292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604" y="2356713"/>
            <a:ext cx="1902630" cy="380761"/>
            <a:chOff x="722375" y="2538983"/>
            <a:chExt cx="2049780" cy="410209"/>
          </a:xfrm>
        </p:grpSpPr>
        <p:sp>
          <p:nvSpPr>
            <p:cNvPr id="21" name="object 21"/>
            <p:cNvSpPr/>
            <p:nvPr/>
          </p:nvSpPr>
          <p:spPr>
            <a:xfrm>
              <a:off x="729995" y="2546603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2034539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80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80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80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80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677" y="2363786"/>
            <a:ext cx="188848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4850" y="2356713"/>
            <a:ext cx="1902630" cy="380761"/>
            <a:chOff x="5321807" y="2538983"/>
            <a:chExt cx="2049780" cy="410209"/>
          </a:xfrm>
        </p:grpSpPr>
        <p:sp>
          <p:nvSpPr>
            <p:cNvPr id="25" name="object 25"/>
            <p:cNvSpPr/>
            <p:nvPr/>
          </p:nvSpPr>
          <p:spPr>
            <a:xfrm>
              <a:off x="5327903" y="2546603"/>
              <a:ext cx="2036445" cy="396240"/>
            </a:xfrm>
            <a:custGeom>
              <a:avLst/>
              <a:gdLst/>
              <a:ahLst/>
              <a:cxnLst/>
              <a:rect l="l" t="t" r="r" b="b"/>
              <a:pathLst>
                <a:path w="2036445" h="396239">
                  <a:moveTo>
                    <a:pt x="203606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7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79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79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79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79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20509" y="2363786"/>
            <a:ext cx="189025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4707" y="3072499"/>
            <a:ext cx="3390900" cy="967817"/>
            <a:chOff x="1443227" y="3310128"/>
            <a:chExt cx="3653154" cy="1042669"/>
          </a:xfrm>
        </p:grpSpPr>
        <p:sp>
          <p:nvSpPr>
            <p:cNvPr id="29" name="object 29"/>
            <p:cNvSpPr/>
            <p:nvPr/>
          </p:nvSpPr>
          <p:spPr>
            <a:xfrm>
              <a:off x="1450848" y="3317748"/>
              <a:ext cx="3639820" cy="1028700"/>
            </a:xfrm>
            <a:custGeom>
              <a:avLst/>
              <a:gdLst/>
              <a:ahLst/>
              <a:cxnLst/>
              <a:rect l="l" t="t" r="r" b="b"/>
              <a:pathLst>
                <a:path w="3639820" h="1028700">
                  <a:moveTo>
                    <a:pt x="36393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227" y="3310128"/>
              <a:ext cx="3653154" cy="1042669"/>
            </a:xfrm>
            <a:custGeom>
              <a:avLst/>
              <a:gdLst/>
              <a:ahLst/>
              <a:cxnLst/>
              <a:rect l="l" t="t" r="r" b="b"/>
              <a:pathLst>
                <a:path w="3653154" h="1042670">
                  <a:moveTo>
                    <a:pt x="3649980" y="1042416"/>
                  </a:moveTo>
                  <a:lnTo>
                    <a:pt x="3048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3653028" y="1036320"/>
                  </a:lnTo>
                  <a:lnTo>
                    <a:pt x="3653028" y="1039368"/>
                  </a:lnTo>
                  <a:lnTo>
                    <a:pt x="3649980" y="1042416"/>
                  </a:lnTo>
                  <a:close/>
                </a:path>
                <a:path w="3653154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3154" h="1042670">
                  <a:moveTo>
                    <a:pt x="36393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1028700"/>
                  </a:lnTo>
                  <a:lnTo>
                    <a:pt x="3646932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3639311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036320"/>
                  </a:moveTo>
                  <a:lnTo>
                    <a:pt x="3639311" y="1036320"/>
                  </a:lnTo>
                  <a:lnTo>
                    <a:pt x="3646932" y="1028700"/>
                  </a:lnTo>
                  <a:lnTo>
                    <a:pt x="3653028" y="1028700"/>
                  </a:lnTo>
                  <a:lnTo>
                    <a:pt x="3653028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21781" y="3079572"/>
            <a:ext cx="3378523" cy="875413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2145441">
              <a:lnSpc>
                <a:spcPct val="151900"/>
              </a:lnSpc>
              <a:spcBef>
                <a:spcPts val="9"/>
              </a:spcBef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14708" y="4354120"/>
            <a:ext cx="2075328" cy="379583"/>
            <a:chOff x="1443227" y="4690871"/>
            <a:chExt cx="2235835" cy="408940"/>
          </a:xfrm>
        </p:grpSpPr>
        <p:sp>
          <p:nvSpPr>
            <p:cNvPr id="33" name="object 33"/>
            <p:cNvSpPr/>
            <p:nvPr/>
          </p:nvSpPr>
          <p:spPr>
            <a:xfrm>
              <a:off x="1450848" y="4696967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3227" y="4690871"/>
              <a:ext cx="2235835" cy="408940"/>
            </a:xfrm>
            <a:custGeom>
              <a:avLst/>
              <a:gdLst/>
              <a:ahLst/>
              <a:cxnLst/>
              <a:rect l="l" t="t" r="r" b="b"/>
              <a:pathLst>
                <a:path w="2235835" h="408939">
                  <a:moveTo>
                    <a:pt x="223266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2660" y="0"/>
                  </a:lnTo>
                  <a:lnTo>
                    <a:pt x="2235708" y="3048"/>
                  </a:lnTo>
                  <a:lnTo>
                    <a:pt x="223570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2235708" y="402335"/>
                  </a:lnTo>
                  <a:lnTo>
                    <a:pt x="2235708" y="405383"/>
                  </a:lnTo>
                  <a:lnTo>
                    <a:pt x="2232660" y="408432"/>
                  </a:lnTo>
                  <a:close/>
                </a:path>
                <a:path w="223583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235835" h="408939">
                  <a:moveTo>
                    <a:pt x="22219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221992" y="6096"/>
                  </a:lnTo>
                  <a:lnTo>
                    <a:pt x="2221992" y="13716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2221992" y="6096"/>
                  </a:lnTo>
                  <a:lnTo>
                    <a:pt x="2228088" y="13716"/>
                  </a:lnTo>
                  <a:lnTo>
                    <a:pt x="2235708" y="13716"/>
                  </a:lnTo>
                  <a:lnTo>
                    <a:pt x="2235708" y="394716"/>
                  </a:lnTo>
                  <a:lnTo>
                    <a:pt x="2228088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13716"/>
                  </a:moveTo>
                  <a:lnTo>
                    <a:pt x="2228088" y="13716"/>
                  </a:lnTo>
                  <a:lnTo>
                    <a:pt x="2221992" y="6096"/>
                  </a:lnTo>
                  <a:lnTo>
                    <a:pt x="2235708" y="6096"/>
                  </a:lnTo>
                  <a:lnTo>
                    <a:pt x="2235708" y="13716"/>
                  </a:lnTo>
                  <a:close/>
                </a:path>
                <a:path w="223583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2221992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402335"/>
                  </a:moveTo>
                  <a:lnTo>
                    <a:pt x="2221992" y="402335"/>
                  </a:lnTo>
                  <a:lnTo>
                    <a:pt x="2228088" y="394716"/>
                  </a:lnTo>
                  <a:lnTo>
                    <a:pt x="2235708" y="394716"/>
                  </a:lnTo>
                  <a:lnTo>
                    <a:pt x="223570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21782" y="43597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0647" y="4794060"/>
            <a:ext cx="3390900" cy="380761"/>
            <a:chOff x="3755135" y="5164835"/>
            <a:chExt cx="3653154" cy="410209"/>
          </a:xfrm>
        </p:grpSpPr>
        <p:sp>
          <p:nvSpPr>
            <p:cNvPr id="37" name="object 37"/>
            <p:cNvSpPr/>
            <p:nvPr/>
          </p:nvSpPr>
          <p:spPr>
            <a:xfrm>
              <a:off x="3761232" y="5172455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135" y="5164835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6306" y="480113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5" dirty="0">
                <a:latin typeface="Times New Roman"/>
                <a:cs typeface="Times New Roman"/>
              </a:rPr>
              <a:t> remove </a:t>
            </a:r>
            <a:r>
              <a:rPr sz="1253" b="1" spc="28" dirty="0">
                <a:latin typeface="Times New Roman"/>
                <a:cs typeface="Times New Roman"/>
              </a:rPr>
              <a:t>nomRemote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0647" y="5200049"/>
            <a:ext cx="3390900" cy="380761"/>
            <a:chOff x="3755135" y="5602224"/>
            <a:chExt cx="3653154" cy="410209"/>
          </a:xfrm>
        </p:grpSpPr>
        <p:sp>
          <p:nvSpPr>
            <p:cNvPr id="41" name="object 41"/>
            <p:cNvSpPr/>
            <p:nvPr/>
          </p:nvSpPr>
          <p:spPr>
            <a:xfrm>
              <a:off x="3761232" y="5609844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135" y="5602224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66306" y="5207121"/>
            <a:ext cx="337970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remote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rename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oldName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newName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482048"/>
            <a:ext cx="380820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59050"/>
            <a:ext cx="39850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Ba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i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i="1" spc="-20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i="1" spc="-14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302626"/>
            <a:ext cx="314570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155626"/>
            <a:ext cx="232347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7" y="5014257"/>
            <a:ext cx="207297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2751385"/>
            <a:ext cx="2761406" cy="380761"/>
            <a:chOff x="1391412" y="2964179"/>
            <a:chExt cx="2974975" cy="410209"/>
          </a:xfrm>
        </p:grpSpPr>
        <p:sp>
          <p:nvSpPr>
            <p:cNvPr id="15" name="object 15"/>
            <p:cNvSpPr/>
            <p:nvPr/>
          </p:nvSpPr>
          <p:spPr>
            <a:xfrm>
              <a:off x="1399032" y="2970275"/>
              <a:ext cx="2961640" cy="396240"/>
            </a:xfrm>
            <a:custGeom>
              <a:avLst/>
              <a:gdLst/>
              <a:ahLst/>
              <a:cxnLst/>
              <a:rect l="l" t="t" r="r" b="b"/>
              <a:pathLst>
                <a:path w="2961640" h="396239">
                  <a:moveTo>
                    <a:pt x="296113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2964179"/>
              <a:ext cx="2974975" cy="410209"/>
            </a:xfrm>
            <a:custGeom>
              <a:avLst/>
              <a:gdLst/>
              <a:ahLst/>
              <a:cxnLst/>
              <a:rect l="l" t="t" r="r" b="b"/>
              <a:pathLst>
                <a:path w="2974975" h="410210">
                  <a:moveTo>
                    <a:pt x="2971800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2974848" y="402335"/>
                  </a:lnTo>
                  <a:lnTo>
                    <a:pt x="2974848" y="406908"/>
                  </a:lnTo>
                  <a:lnTo>
                    <a:pt x="2971800" y="409956"/>
                  </a:lnTo>
                  <a:close/>
                </a:path>
                <a:path w="29749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74975" h="4102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2961132" y="6096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394716"/>
                  </a:lnTo>
                  <a:lnTo>
                    <a:pt x="296875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6096"/>
                  </a:lnTo>
                  <a:lnTo>
                    <a:pt x="2974848" y="6096"/>
                  </a:lnTo>
                  <a:lnTo>
                    <a:pt x="2974848" y="13716"/>
                  </a:lnTo>
                  <a:close/>
                </a:path>
                <a:path w="2974975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96113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402335"/>
                  </a:moveTo>
                  <a:lnTo>
                    <a:pt x="2961132" y="402335"/>
                  </a:lnTo>
                  <a:lnTo>
                    <a:pt x="2968752" y="394716"/>
                  </a:lnTo>
                  <a:lnTo>
                    <a:pt x="2974848" y="394716"/>
                  </a:lnTo>
                  <a:lnTo>
                    <a:pt x="297484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2757044"/>
            <a:ext cx="2749029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clone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1915359"/>
            <a:ext cx="2074149" cy="381941"/>
            <a:chOff x="1391412" y="2063495"/>
            <a:chExt cx="2234565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2071115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4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2063495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80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2234184" y="405383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8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148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1480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405383"/>
                  </a:moveTo>
                  <a:lnTo>
                    <a:pt x="2220468" y="405383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192243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94920"/>
            <a:ext cx="2074149" cy="381941"/>
            <a:chOff x="1391412" y="3980688"/>
            <a:chExt cx="2234565" cy="411480"/>
          </a:xfrm>
        </p:grpSpPr>
        <p:sp>
          <p:nvSpPr>
            <p:cNvPr id="23" name="object 23"/>
            <p:cNvSpPr/>
            <p:nvPr/>
          </p:nvSpPr>
          <p:spPr>
            <a:xfrm>
              <a:off x="1399032" y="3986784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5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80688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8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220468" y="6096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6096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6096"/>
                  </a:lnTo>
                  <a:lnTo>
                    <a:pt x="2234184" y="6096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7005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454557"/>
            <a:ext cx="2074149" cy="381941"/>
            <a:chOff x="1391412" y="4799076"/>
            <a:chExt cx="223456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806696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799076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461630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311801"/>
            <a:ext cx="2074149" cy="380761"/>
            <a:chOff x="1391412" y="5722619"/>
            <a:chExt cx="2234565" cy="410209"/>
          </a:xfrm>
        </p:grpSpPr>
        <p:sp>
          <p:nvSpPr>
            <p:cNvPr id="31" name="object 31"/>
            <p:cNvSpPr/>
            <p:nvPr/>
          </p:nvSpPr>
          <p:spPr>
            <a:xfrm>
              <a:off x="1399032" y="5730239"/>
              <a:ext cx="2220595" cy="394970"/>
            </a:xfrm>
            <a:custGeom>
              <a:avLst/>
              <a:gdLst/>
              <a:ahLst/>
              <a:cxnLst/>
              <a:rect l="l" t="t" r="r" b="b"/>
              <a:pathLst>
                <a:path w="2220595" h="394970">
                  <a:moveTo>
                    <a:pt x="22204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722619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2234184" y="402336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0210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402336"/>
                  </a:moveTo>
                  <a:lnTo>
                    <a:pt x="2220468" y="402336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31887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7" y="1462262"/>
            <a:ext cx="287870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37" y="2417063"/>
            <a:ext cx="3319582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37" y="3053597"/>
            <a:ext cx="300955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7" y="4008499"/>
            <a:ext cx="386184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37" y="4963299"/>
            <a:ext cx="262878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63346" y="1732878"/>
            <a:ext cx="3047272" cy="673701"/>
            <a:chOff x="1280159" y="1866900"/>
            <a:chExt cx="3282950" cy="725805"/>
          </a:xfrm>
        </p:grpSpPr>
        <p:sp>
          <p:nvSpPr>
            <p:cNvPr id="15" name="object 15"/>
            <p:cNvSpPr/>
            <p:nvPr/>
          </p:nvSpPr>
          <p:spPr>
            <a:xfrm>
              <a:off x="1286255" y="1872996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159" y="1866900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5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5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9005" y="1738535"/>
            <a:ext cx="3036073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215357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new.txt"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3346" y="2690557"/>
            <a:ext cx="3047272" cy="381941"/>
            <a:chOff x="1280159" y="2898647"/>
            <a:chExt cx="3282950" cy="411480"/>
          </a:xfrm>
        </p:grpSpPr>
        <p:sp>
          <p:nvSpPr>
            <p:cNvPr id="19" name="object 19"/>
            <p:cNvSpPr/>
            <p:nvPr/>
          </p:nvSpPr>
          <p:spPr>
            <a:xfrm>
              <a:off x="1286255" y="2904743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2898647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005" y="2696215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3346" y="3321468"/>
            <a:ext cx="3047272" cy="673701"/>
            <a:chOff x="1280159" y="3578352"/>
            <a:chExt cx="3282950" cy="725805"/>
          </a:xfrm>
        </p:grpSpPr>
        <p:sp>
          <p:nvSpPr>
            <p:cNvPr id="23" name="object 23"/>
            <p:cNvSpPr/>
            <p:nvPr/>
          </p:nvSpPr>
          <p:spPr>
            <a:xfrm>
              <a:off x="1286255" y="3584448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159" y="3578352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4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4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69005" y="3327126"/>
            <a:ext cx="3036073" cy="608463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1802995">
              <a:lnSpc>
                <a:spcPct val="101499"/>
              </a:lnSpc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63346" y="4248026"/>
            <a:ext cx="3047272" cy="674879"/>
            <a:chOff x="1280159" y="4576571"/>
            <a:chExt cx="3282950" cy="727075"/>
          </a:xfrm>
        </p:grpSpPr>
        <p:sp>
          <p:nvSpPr>
            <p:cNvPr id="27" name="object 27"/>
            <p:cNvSpPr/>
            <p:nvPr/>
          </p:nvSpPr>
          <p:spPr>
            <a:xfrm>
              <a:off x="1286255" y="4584191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59" y="4576571"/>
              <a:ext cx="3282950" cy="727075"/>
            </a:xfrm>
            <a:custGeom>
              <a:avLst/>
              <a:gdLst/>
              <a:ahLst/>
              <a:cxnLst/>
              <a:rect l="l" t="t" r="r" b="b"/>
              <a:pathLst>
                <a:path w="3282950" h="727075">
                  <a:moveTo>
                    <a:pt x="3279648" y="726947"/>
                  </a:moveTo>
                  <a:lnTo>
                    <a:pt x="3048" y="726947"/>
                  </a:lnTo>
                  <a:lnTo>
                    <a:pt x="0" y="723899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4572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713232"/>
                  </a:lnTo>
                  <a:lnTo>
                    <a:pt x="6096" y="713232"/>
                  </a:lnTo>
                  <a:lnTo>
                    <a:pt x="13716" y="719328"/>
                  </a:lnTo>
                  <a:lnTo>
                    <a:pt x="3282696" y="719328"/>
                  </a:lnTo>
                  <a:lnTo>
                    <a:pt x="3282696" y="723899"/>
                  </a:lnTo>
                  <a:lnTo>
                    <a:pt x="3279648" y="726947"/>
                  </a:lnTo>
                  <a:close/>
                </a:path>
                <a:path w="3282950" h="727075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2950" h="727075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2696" y="15240"/>
                  </a:lnTo>
                  <a:lnTo>
                    <a:pt x="3282696" y="713232"/>
                  </a:lnTo>
                  <a:lnTo>
                    <a:pt x="327660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5240"/>
                  </a:lnTo>
                  <a:close/>
                </a:path>
                <a:path w="3282950" h="727075">
                  <a:moveTo>
                    <a:pt x="13716" y="719328"/>
                  </a:moveTo>
                  <a:lnTo>
                    <a:pt x="6096" y="713232"/>
                  </a:lnTo>
                  <a:lnTo>
                    <a:pt x="13716" y="713232"/>
                  </a:lnTo>
                  <a:lnTo>
                    <a:pt x="13716" y="719328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3232"/>
                  </a:lnTo>
                  <a:lnTo>
                    <a:pt x="326898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719328"/>
                  </a:moveTo>
                  <a:lnTo>
                    <a:pt x="3268980" y="719328"/>
                  </a:lnTo>
                  <a:lnTo>
                    <a:pt x="3276600" y="713232"/>
                  </a:lnTo>
                  <a:lnTo>
                    <a:pt x="3282696" y="713232"/>
                  </a:lnTo>
                  <a:lnTo>
                    <a:pt x="3282696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9005" y="4255099"/>
            <a:ext cx="3036073" cy="604615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3346" y="5328777"/>
            <a:ext cx="3047272" cy="282919"/>
            <a:chOff x="1280159" y="5740908"/>
            <a:chExt cx="3282950" cy="304800"/>
          </a:xfrm>
        </p:grpSpPr>
        <p:sp>
          <p:nvSpPr>
            <p:cNvPr id="31" name="object 31"/>
            <p:cNvSpPr/>
            <p:nvPr/>
          </p:nvSpPr>
          <p:spPr>
            <a:xfrm>
              <a:off x="1286255" y="5748528"/>
              <a:ext cx="3270885" cy="289560"/>
            </a:xfrm>
            <a:custGeom>
              <a:avLst/>
              <a:gdLst/>
              <a:ahLst/>
              <a:cxnLst/>
              <a:rect l="l" t="t" r="r" b="b"/>
              <a:pathLst>
                <a:path w="3270885" h="289560">
                  <a:moveTo>
                    <a:pt x="3270504" y="289559"/>
                  </a:moveTo>
                  <a:lnTo>
                    <a:pt x="0" y="289559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289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0159" y="5740908"/>
              <a:ext cx="3282950" cy="304800"/>
            </a:xfrm>
            <a:custGeom>
              <a:avLst/>
              <a:gdLst/>
              <a:ahLst/>
              <a:cxnLst/>
              <a:rect l="l" t="t" r="r" b="b"/>
              <a:pathLst>
                <a:path w="3282950" h="304800">
                  <a:moveTo>
                    <a:pt x="3279648" y="304800"/>
                  </a:moveTo>
                  <a:lnTo>
                    <a:pt x="3048" y="304800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6096" y="289560"/>
                  </a:lnTo>
                  <a:lnTo>
                    <a:pt x="13716" y="297180"/>
                  </a:lnTo>
                  <a:lnTo>
                    <a:pt x="3282696" y="297180"/>
                  </a:lnTo>
                  <a:lnTo>
                    <a:pt x="3282696" y="300227"/>
                  </a:lnTo>
                  <a:lnTo>
                    <a:pt x="3279648" y="304800"/>
                  </a:lnTo>
                  <a:close/>
                </a:path>
                <a:path w="3282950" h="3048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2950" h="30480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289560"/>
                  </a:lnTo>
                  <a:lnTo>
                    <a:pt x="327660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3716"/>
                  </a:lnTo>
                  <a:close/>
                </a:path>
                <a:path w="3282950" h="304800">
                  <a:moveTo>
                    <a:pt x="13716" y="297180"/>
                  </a:moveTo>
                  <a:lnTo>
                    <a:pt x="6096" y="289560"/>
                  </a:lnTo>
                  <a:lnTo>
                    <a:pt x="13716" y="289560"/>
                  </a:lnTo>
                  <a:lnTo>
                    <a:pt x="13716" y="297180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13716" y="297180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297180"/>
                  </a:moveTo>
                  <a:lnTo>
                    <a:pt x="3268980" y="297180"/>
                  </a:lnTo>
                  <a:lnTo>
                    <a:pt x="3276600" y="289560"/>
                  </a:lnTo>
                  <a:lnTo>
                    <a:pt x="3282696" y="289560"/>
                  </a:lnTo>
                  <a:lnTo>
                    <a:pt x="3282696" y="29718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9005" y="5335850"/>
            <a:ext cx="3036073" cy="217805"/>
          </a:xfrm>
          <a:prstGeom prst="rect">
            <a:avLst/>
          </a:prstGeom>
        </p:spPr>
        <p:txBody>
          <a:bodyPr vert="horz" wrap="square" lIns="0" tIns="24754" rIns="0" bIns="0" rtlCol="0">
            <a:spAutoFit/>
          </a:bodyPr>
          <a:lstStyle/>
          <a:p>
            <a:pPr marL="73086">
              <a:spcBef>
                <a:spcPts val="1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0991" y="3061181"/>
            <a:ext cx="3676766" cy="1078039"/>
            <a:chOff x="5586984" y="3297935"/>
            <a:chExt cx="3961129" cy="1161415"/>
          </a:xfrm>
        </p:grpSpPr>
        <p:sp>
          <p:nvSpPr>
            <p:cNvPr id="35" name="object 35"/>
            <p:cNvSpPr/>
            <p:nvPr/>
          </p:nvSpPr>
          <p:spPr>
            <a:xfrm>
              <a:off x="5593080" y="3305555"/>
              <a:ext cx="3949065" cy="1146175"/>
            </a:xfrm>
            <a:custGeom>
              <a:avLst/>
              <a:gdLst/>
              <a:ahLst/>
              <a:cxnLst/>
              <a:rect l="l" t="t" r="r" b="b"/>
              <a:pathLst>
                <a:path w="3949065" h="1146175">
                  <a:moveTo>
                    <a:pt x="3948683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948683" y="0"/>
                  </a:lnTo>
                  <a:lnTo>
                    <a:pt x="3948683" y="1146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984" y="3297935"/>
              <a:ext cx="3961129" cy="1161415"/>
            </a:xfrm>
            <a:custGeom>
              <a:avLst/>
              <a:gdLst/>
              <a:ahLst/>
              <a:cxnLst/>
              <a:rect l="l" t="t" r="r" b="b"/>
              <a:pathLst>
                <a:path w="3961129" h="1161414">
                  <a:moveTo>
                    <a:pt x="3957828" y="1161288"/>
                  </a:moveTo>
                  <a:lnTo>
                    <a:pt x="3048" y="1161288"/>
                  </a:lnTo>
                  <a:lnTo>
                    <a:pt x="0" y="1158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7828" y="0"/>
                  </a:lnTo>
                  <a:lnTo>
                    <a:pt x="3960876" y="3048"/>
                  </a:lnTo>
                  <a:lnTo>
                    <a:pt x="39608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47572"/>
                  </a:lnTo>
                  <a:lnTo>
                    <a:pt x="6096" y="1147572"/>
                  </a:lnTo>
                  <a:lnTo>
                    <a:pt x="13716" y="1153668"/>
                  </a:lnTo>
                  <a:lnTo>
                    <a:pt x="3960876" y="1153668"/>
                  </a:lnTo>
                  <a:lnTo>
                    <a:pt x="3960876" y="1158240"/>
                  </a:lnTo>
                  <a:lnTo>
                    <a:pt x="3957828" y="1161288"/>
                  </a:lnTo>
                  <a:close/>
                </a:path>
                <a:path w="3961129" h="116141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1129" h="1161414">
                  <a:moveTo>
                    <a:pt x="39471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7160" y="7620"/>
                  </a:lnTo>
                  <a:lnTo>
                    <a:pt x="3947160" y="13716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3947160" y="7620"/>
                  </a:lnTo>
                  <a:lnTo>
                    <a:pt x="3954780" y="13716"/>
                  </a:lnTo>
                  <a:lnTo>
                    <a:pt x="3960876" y="13716"/>
                  </a:lnTo>
                  <a:lnTo>
                    <a:pt x="3960876" y="1147572"/>
                  </a:lnTo>
                  <a:lnTo>
                    <a:pt x="395478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3716"/>
                  </a:moveTo>
                  <a:lnTo>
                    <a:pt x="3954780" y="13716"/>
                  </a:lnTo>
                  <a:lnTo>
                    <a:pt x="3947160" y="7620"/>
                  </a:lnTo>
                  <a:lnTo>
                    <a:pt x="3960876" y="7620"/>
                  </a:lnTo>
                  <a:lnTo>
                    <a:pt x="3960876" y="13716"/>
                  </a:lnTo>
                  <a:close/>
                </a:path>
                <a:path w="3961129" h="1161414">
                  <a:moveTo>
                    <a:pt x="13716" y="1153668"/>
                  </a:moveTo>
                  <a:lnTo>
                    <a:pt x="6096" y="1147572"/>
                  </a:lnTo>
                  <a:lnTo>
                    <a:pt x="13716" y="1147572"/>
                  </a:lnTo>
                  <a:lnTo>
                    <a:pt x="13716" y="1153668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13716" y="1153668"/>
                  </a:lnTo>
                  <a:lnTo>
                    <a:pt x="13716" y="1147572"/>
                  </a:lnTo>
                  <a:lnTo>
                    <a:pt x="394716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153668"/>
                  </a:moveTo>
                  <a:lnTo>
                    <a:pt x="3947160" y="1153668"/>
                  </a:lnTo>
                  <a:lnTo>
                    <a:pt x="3954780" y="1147572"/>
                  </a:lnTo>
                  <a:lnTo>
                    <a:pt x="3960876" y="1147572"/>
                  </a:lnTo>
                  <a:lnTo>
                    <a:pt x="3960876" y="115366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648" y="3068254"/>
            <a:ext cx="3665568" cy="978177"/>
          </a:xfrm>
          <a:prstGeom prst="rect">
            <a:avLst/>
          </a:prstGeom>
        </p:spPr>
        <p:txBody>
          <a:bodyPr vert="horz" wrap="square" lIns="0" tIns="103148" rIns="0" bIns="0" rtlCol="0">
            <a:spAutoFit/>
          </a:bodyPr>
          <a:lstStyle/>
          <a:p>
            <a:pPr marL="73086">
              <a:spcBef>
                <a:spcPts val="812"/>
              </a:spcBef>
            </a:pPr>
            <a:r>
              <a:rPr sz="1392" spc="-97" dirty="0">
                <a:latin typeface="Trebuchet MS"/>
                <a:cs typeface="Trebuchet MS"/>
              </a:rPr>
              <a:t>P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86" dirty="0">
                <a:latin typeface="Trebuchet MS"/>
                <a:cs typeface="Trebuchet MS"/>
              </a:rPr>
              <a:t> </a:t>
            </a:r>
            <a:r>
              <a:rPr sz="1392" spc="-130" dirty="0">
                <a:latin typeface="Trebuchet MS"/>
                <a:cs typeface="Trebuchet MS"/>
              </a:rPr>
              <a:t>T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19" dirty="0">
                <a:latin typeface="Trebuchet MS"/>
                <a:cs typeface="Trebuchet MS"/>
              </a:rPr>
              <a:t>s</a:t>
            </a:r>
            <a:endParaRPr sz="1392">
              <a:latin typeface="Trebuchet MS"/>
              <a:cs typeface="Trebuchet MS"/>
            </a:endParaRPr>
          </a:p>
          <a:p>
            <a:pPr marL="124365" marR="593533">
              <a:lnSpc>
                <a:spcPct val="154000"/>
              </a:lnSpc>
              <a:spcBef>
                <a:spcPts val="9"/>
              </a:spcBef>
            </a:pP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push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origin</a:t>
            </a:r>
            <a:r>
              <a:rPr sz="1392" b="1" spc="-14" dirty="0">
                <a:latin typeface="Trebuchet MS"/>
                <a:cs typeface="Trebuchet MS"/>
              </a:rPr>
              <a:t> </a:t>
            </a:r>
            <a:r>
              <a:rPr sz="1392" b="1" spc="42" dirty="0">
                <a:latin typeface="Trebuchet MS"/>
                <a:cs typeface="Trebuchet MS"/>
              </a:rPr>
              <a:t>master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--follow-tags </a:t>
            </a:r>
            <a:r>
              <a:rPr sz="1392" b="1" spc="-40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-14" dirty="0">
                <a:latin typeface="Trebuchet MS"/>
                <a:cs typeface="Trebuchet MS"/>
              </a:rPr>
              <a:t>fetch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-23" dirty="0">
                <a:latin typeface="Trebuchet MS"/>
                <a:cs typeface="Trebuchet MS"/>
              </a:rPr>
              <a:t>--all </a:t>
            </a:r>
            <a:r>
              <a:rPr sz="1392" b="1" dirty="0">
                <a:latin typeface="Trebuchet MS"/>
                <a:cs typeface="Trebuchet MS"/>
              </a:rPr>
              <a:t>--tags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51962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17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555695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3319558"/>
            <a:ext cx="274961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055156"/>
            <a:ext cx="3200520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ê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008572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1823411"/>
            <a:ext cx="3048451" cy="673701"/>
            <a:chOff x="1391412" y="1964435"/>
            <a:chExt cx="3284220" cy="725805"/>
          </a:xfrm>
        </p:grpSpPr>
        <p:sp>
          <p:nvSpPr>
            <p:cNvPr id="15" name="object 15"/>
            <p:cNvSpPr/>
            <p:nvPr/>
          </p:nvSpPr>
          <p:spPr>
            <a:xfrm>
              <a:off x="1399032" y="1972055"/>
              <a:ext cx="3268979" cy="711835"/>
            </a:xfrm>
            <a:custGeom>
              <a:avLst/>
              <a:gdLst/>
              <a:ahLst/>
              <a:cxnLst/>
              <a:rect l="l" t="t" r="r" b="b"/>
              <a:pathLst>
                <a:path w="3268979" h="711835">
                  <a:moveTo>
                    <a:pt x="3268979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1964435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5">
                  <a:moveTo>
                    <a:pt x="3281172" y="725424"/>
                  </a:moveTo>
                  <a:lnTo>
                    <a:pt x="3048" y="725424"/>
                  </a:lnTo>
                  <a:lnTo>
                    <a:pt x="0" y="72237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8"/>
                  </a:lnTo>
                  <a:lnTo>
                    <a:pt x="3284219" y="719328"/>
                  </a:lnTo>
                  <a:lnTo>
                    <a:pt x="3284219" y="722376"/>
                  </a:lnTo>
                  <a:lnTo>
                    <a:pt x="3281172" y="725424"/>
                  </a:lnTo>
                  <a:close/>
                </a:path>
                <a:path w="3284220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725805">
                  <a:moveTo>
                    <a:pt x="13716" y="719328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8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719328"/>
                  </a:moveTo>
                  <a:lnTo>
                    <a:pt x="3268980" y="719328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1830484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400431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a.txt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a.txt"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2931038"/>
            <a:ext cx="3048451" cy="381941"/>
            <a:chOff x="1391412" y="3157727"/>
            <a:chExt cx="3284220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3165347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3157727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2938112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79359"/>
            <a:ext cx="3048451" cy="281740"/>
            <a:chOff x="1391412" y="3963923"/>
            <a:chExt cx="3284220" cy="303530"/>
          </a:xfrm>
        </p:grpSpPr>
        <p:sp>
          <p:nvSpPr>
            <p:cNvPr id="23" name="object 23"/>
            <p:cNvSpPr/>
            <p:nvPr/>
          </p:nvSpPr>
          <p:spPr>
            <a:xfrm>
              <a:off x="1399032" y="3970019"/>
              <a:ext cx="3268979" cy="291465"/>
            </a:xfrm>
            <a:custGeom>
              <a:avLst/>
              <a:gdLst/>
              <a:ahLst/>
              <a:cxnLst/>
              <a:rect l="l" t="t" r="r" b="b"/>
              <a:pathLst>
                <a:path w="3268979" h="291464">
                  <a:moveTo>
                    <a:pt x="3268979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291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63923"/>
              <a:ext cx="3284220" cy="303530"/>
            </a:xfrm>
            <a:custGeom>
              <a:avLst/>
              <a:gdLst/>
              <a:ahLst/>
              <a:cxnLst/>
              <a:rect l="l" t="t" r="r" b="b"/>
              <a:pathLst>
                <a:path w="3284220" h="303529">
                  <a:moveTo>
                    <a:pt x="3281172" y="303276"/>
                  </a:moveTo>
                  <a:lnTo>
                    <a:pt x="3048" y="303276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7620" y="289560"/>
                  </a:lnTo>
                  <a:lnTo>
                    <a:pt x="13716" y="297179"/>
                  </a:lnTo>
                  <a:lnTo>
                    <a:pt x="3284219" y="297179"/>
                  </a:lnTo>
                  <a:lnTo>
                    <a:pt x="3284219" y="300227"/>
                  </a:lnTo>
                  <a:lnTo>
                    <a:pt x="3281172" y="303276"/>
                  </a:lnTo>
                  <a:close/>
                </a:path>
                <a:path w="3284220" h="3035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30352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289560"/>
                  </a:lnTo>
                  <a:lnTo>
                    <a:pt x="327660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303529">
                  <a:moveTo>
                    <a:pt x="13716" y="297179"/>
                  </a:moveTo>
                  <a:lnTo>
                    <a:pt x="7620" y="289560"/>
                  </a:lnTo>
                  <a:lnTo>
                    <a:pt x="13716" y="289560"/>
                  </a:lnTo>
                  <a:lnTo>
                    <a:pt x="13716" y="297179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13716" y="297179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297179"/>
                  </a:moveTo>
                  <a:lnTo>
                    <a:pt x="3268980" y="297179"/>
                  </a:lnTo>
                  <a:lnTo>
                    <a:pt x="3276600" y="289560"/>
                  </a:lnTo>
                  <a:lnTo>
                    <a:pt x="3284219" y="289560"/>
                  </a:lnTo>
                  <a:lnTo>
                    <a:pt x="3284219" y="29717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685019"/>
            <a:ext cx="3034304" cy="218997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328658"/>
            <a:ext cx="3048451" cy="673701"/>
            <a:chOff x="1391412" y="4663439"/>
            <a:chExt cx="3284220" cy="725805"/>
          </a:xfrm>
        </p:grpSpPr>
        <p:sp>
          <p:nvSpPr>
            <p:cNvPr id="27" name="object 27"/>
            <p:cNvSpPr/>
            <p:nvPr/>
          </p:nvSpPr>
          <p:spPr>
            <a:xfrm>
              <a:off x="1399032" y="4669535"/>
              <a:ext cx="3268979" cy="713740"/>
            </a:xfrm>
            <a:custGeom>
              <a:avLst/>
              <a:gdLst/>
              <a:ahLst/>
              <a:cxnLst/>
              <a:rect l="l" t="t" r="r" b="b"/>
              <a:pathLst>
                <a:path w="3268979" h="713739">
                  <a:moveTo>
                    <a:pt x="3268979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663439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4">
                  <a:moveTo>
                    <a:pt x="3281172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7"/>
                  </a:lnTo>
                  <a:lnTo>
                    <a:pt x="3284219" y="719327"/>
                  </a:lnTo>
                  <a:lnTo>
                    <a:pt x="3284219" y="722375"/>
                  </a:lnTo>
                  <a:lnTo>
                    <a:pt x="3281172" y="725423"/>
                  </a:lnTo>
                  <a:close/>
                </a:path>
                <a:path w="3284220" h="72580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725804">
                  <a:moveTo>
                    <a:pt x="13716" y="719327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7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13716" y="719327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719327"/>
                  </a:moveTo>
                  <a:lnTo>
                    <a:pt x="3268980" y="719327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334316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393358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b.txt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b.txt"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275022"/>
            <a:ext cx="3048451" cy="381941"/>
            <a:chOff x="1391412" y="5682996"/>
            <a:chExt cx="3284220" cy="411480"/>
          </a:xfrm>
        </p:grpSpPr>
        <p:sp>
          <p:nvSpPr>
            <p:cNvPr id="31" name="object 31"/>
            <p:cNvSpPr/>
            <p:nvPr/>
          </p:nvSpPr>
          <p:spPr>
            <a:xfrm>
              <a:off x="1399032" y="5690616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682996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4220" h="411479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4219" y="15240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5240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282094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59788" y="5140636"/>
            <a:ext cx="4440648" cy="478604"/>
            <a:chOff x="4939284" y="5538216"/>
            <a:chExt cx="4784090" cy="515620"/>
          </a:xfrm>
        </p:grpSpPr>
        <p:sp>
          <p:nvSpPr>
            <p:cNvPr id="35" name="object 35"/>
            <p:cNvSpPr/>
            <p:nvPr/>
          </p:nvSpPr>
          <p:spPr>
            <a:xfrm>
              <a:off x="4945380" y="5544312"/>
              <a:ext cx="4770120" cy="501650"/>
            </a:xfrm>
            <a:custGeom>
              <a:avLst/>
              <a:gdLst/>
              <a:ahLst/>
              <a:cxnLst/>
              <a:rect l="l" t="t" r="r" b="b"/>
              <a:pathLst>
                <a:path w="4770120" h="501650">
                  <a:moveTo>
                    <a:pt x="4770119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4770119" y="0"/>
                  </a:lnTo>
                  <a:lnTo>
                    <a:pt x="4770119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9284" y="5538216"/>
              <a:ext cx="4784090" cy="515620"/>
            </a:xfrm>
            <a:custGeom>
              <a:avLst/>
              <a:gdLst/>
              <a:ahLst/>
              <a:cxnLst/>
              <a:rect l="l" t="t" r="r" b="b"/>
              <a:pathLst>
                <a:path w="4784090" h="515620">
                  <a:moveTo>
                    <a:pt x="4780788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80788" y="0"/>
                  </a:lnTo>
                  <a:lnTo>
                    <a:pt x="4783836" y="3048"/>
                  </a:lnTo>
                  <a:lnTo>
                    <a:pt x="478383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99872"/>
                  </a:lnTo>
                  <a:lnTo>
                    <a:pt x="6096" y="499872"/>
                  </a:lnTo>
                  <a:lnTo>
                    <a:pt x="13716" y="507492"/>
                  </a:lnTo>
                  <a:lnTo>
                    <a:pt x="4783836" y="507492"/>
                  </a:lnTo>
                  <a:lnTo>
                    <a:pt x="4783836" y="512064"/>
                  </a:lnTo>
                  <a:lnTo>
                    <a:pt x="4780788" y="515112"/>
                  </a:lnTo>
                  <a:close/>
                </a:path>
                <a:path w="4784090" h="5156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784090" h="515620">
                  <a:moveTo>
                    <a:pt x="47701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770120" y="6096"/>
                  </a:lnTo>
                  <a:lnTo>
                    <a:pt x="4770120" y="13716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4770120" y="6096"/>
                  </a:lnTo>
                  <a:lnTo>
                    <a:pt x="4776216" y="13716"/>
                  </a:lnTo>
                  <a:lnTo>
                    <a:pt x="4783836" y="13716"/>
                  </a:lnTo>
                  <a:lnTo>
                    <a:pt x="4783836" y="499872"/>
                  </a:lnTo>
                  <a:lnTo>
                    <a:pt x="4776216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13716"/>
                  </a:moveTo>
                  <a:lnTo>
                    <a:pt x="4776216" y="13716"/>
                  </a:lnTo>
                  <a:lnTo>
                    <a:pt x="4770120" y="6096"/>
                  </a:lnTo>
                  <a:lnTo>
                    <a:pt x="4783836" y="6096"/>
                  </a:lnTo>
                  <a:lnTo>
                    <a:pt x="4783836" y="13716"/>
                  </a:lnTo>
                  <a:close/>
                </a:path>
                <a:path w="4784090" h="515620">
                  <a:moveTo>
                    <a:pt x="13716" y="507492"/>
                  </a:moveTo>
                  <a:lnTo>
                    <a:pt x="6096" y="499872"/>
                  </a:lnTo>
                  <a:lnTo>
                    <a:pt x="13716" y="499872"/>
                  </a:lnTo>
                  <a:lnTo>
                    <a:pt x="13716" y="507492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13716" y="507492"/>
                  </a:lnTo>
                  <a:lnTo>
                    <a:pt x="13716" y="499872"/>
                  </a:lnTo>
                  <a:lnTo>
                    <a:pt x="4770120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507492"/>
                  </a:moveTo>
                  <a:lnTo>
                    <a:pt x="4770120" y="507492"/>
                  </a:lnTo>
                  <a:lnTo>
                    <a:pt x="4776216" y="499872"/>
                  </a:lnTo>
                  <a:lnTo>
                    <a:pt x="4783836" y="499872"/>
                  </a:lnTo>
                  <a:lnTo>
                    <a:pt x="4783836" y="50749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65445" y="5146294"/>
            <a:ext cx="4427681" cy="419818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73086" marR="97842">
              <a:lnSpc>
                <a:spcPct val="101499"/>
              </a:lnSpc>
              <a:spcBef>
                <a:spcPts val="236"/>
              </a:spcBef>
            </a:pPr>
            <a:r>
              <a:rPr sz="1253" spc="-51" dirty="0">
                <a:solidFill>
                  <a:srgbClr val="FF0000"/>
                </a:solidFill>
                <a:latin typeface="Trebuchet MS"/>
                <a:cs typeface="Trebuchet MS"/>
              </a:rPr>
              <a:t>Impossible</a:t>
            </a:r>
            <a:r>
              <a:rPr sz="1253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car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travaux</a:t>
            </a:r>
            <a:r>
              <a:rPr sz="1253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publiés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par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firstGitClone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n’ont</a:t>
            </a:r>
            <a:r>
              <a:rPr sz="1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pas</a:t>
            </a:r>
            <a:r>
              <a:rPr sz="1253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4" dirty="0">
                <a:solidFill>
                  <a:srgbClr val="FF0000"/>
                </a:solidFill>
                <a:latin typeface="Trebuchet MS"/>
                <a:cs typeface="Trebuchet MS"/>
              </a:rPr>
              <a:t>été </a:t>
            </a:r>
            <a:r>
              <a:rPr sz="1253" spc="-36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46" dirty="0">
                <a:solidFill>
                  <a:srgbClr val="FF0000"/>
                </a:solidFill>
                <a:latin typeface="Trebuchet MS"/>
                <a:cs typeface="Trebuchet MS"/>
              </a:rPr>
              <a:t>récupérés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116" dirty="0">
                <a:solidFill>
                  <a:srgbClr val="FF0000"/>
                </a:solidFill>
                <a:latin typeface="Trebuchet MS"/>
                <a:cs typeface="Trebuchet MS"/>
              </a:rPr>
              <a:t>!</a:t>
            </a:r>
            <a:endParaRPr sz="125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1506050"/>
            <a:ext cx="1270777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b="1" spc="19" dirty="0">
                <a:solidFill>
                  <a:srgbClr val="00236D"/>
                </a:solidFill>
                <a:latin typeface="Trebuchet MS"/>
                <a:cs typeface="Trebuchet MS"/>
              </a:rPr>
              <a:t>Solution</a:t>
            </a:r>
            <a:r>
              <a:rPr sz="1578" b="1" spc="-121" dirty="0">
                <a:solidFill>
                  <a:srgbClr val="00236D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236D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77422"/>
            <a:ext cx="5703763" cy="827886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Personnaliser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(garder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défaut)</a:t>
            </a:r>
            <a:endParaRPr sz="1578">
              <a:latin typeface="Trebuchet MS"/>
              <a:cs typeface="Trebuchet MS"/>
            </a:endParaRPr>
          </a:p>
          <a:p>
            <a:pPr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</a:pPr>
            <a:endParaRPr sz="213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pub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980206"/>
            <a:ext cx="504126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fusionner,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préfère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plutôt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rebase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894050"/>
            <a:ext cx="8385009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2485" marR="4715" indent="-351287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5" dirty="0">
                <a:solidFill>
                  <a:srgbClr val="3F3F3F"/>
                </a:solidFill>
                <a:latin typeface="Trebuchet MS"/>
                <a:cs typeface="Trebuchet MS"/>
              </a:rPr>
              <a:t>push</a:t>
            </a:r>
            <a:r>
              <a:rPr sz="1578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74" dirty="0">
                <a:solidFill>
                  <a:srgbClr val="3F3F3F"/>
                </a:solidFill>
                <a:latin typeface="Trebuchet MS"/>
                <a:cs typeface="Trebuchet MS"/>
              </a:rPr>
              <a:t>-f</a:t>
            </a:r>
            <a:r>
              <a:rPr sz="1578" b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même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contenu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divergeant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historique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remplacera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celui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3791" y="1932334"/>
            <a:ext cx="3048451" cy="381941"/>
            <a:chOff x="1075944" y="2081783"/>
            <a:chExt cx="3284220" cy="411480"/>
          </a:xfrm>
        </p:grpSpPr>
        <p:sp>
          <p:nvSpPr>
            <p:cNvPr id="14" name="object 14"/>
            <p:cNvSpPr/>
            <p:nvPr/>
          </p:nvSpPr>
          <p:spPr>
            <a:xfrm>
              <a:off x="1083564" y="2089403"/>
              <a:ext cx="3268979" cy="396240"/>
            </a:xfrm>
            <a:custGeom>
              <a:avLst/>
              <a:gdLst/>
              <a:ahLst/>
              <a:cxnLst/>
              <a:rect l="l" t="t" r="r" b="b"/>
              <a:pathLst>
                <a:path w="3268979" h="396239">
                  <a:moveTo>
                    <a:pt x="3268979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5944" y="2081783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80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284219" y="403859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8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8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80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403859"/>
                  </a:moveTo>
                  <a:lnTo>
                    <a:pt x="3268980" y="403859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0863" y="1939408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3791" y="3332784"/>
            <a:ext cx="3048451" cy="381941"/>
            <a:chOff x="1075944" y="3590544"/>
            <a:chExt cx="3284220" cy="411480"/>
          </a:xfrm>
        </p:grpSpPr>
        <p:sp>
          <p:nvSpPr>
            <p:cNvPr id="18" name="object 18"/>
            <p:cNvSpPr/>
            <p:nvPr/>
          </p:nvSpPr>
          <p:spPr>
            <a:xfrm>
              <a:off x="1083564" y="3598164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5944" y="3590544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0863" y="3339857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push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3791" y="4344218"/>
            <a:ext cx="3048451" cy="380761"/>
            <a:chOff x="1075944" y="4680203"/>
            <a:chExt cx="3284220" cy="410209"/>
          </a:xfrm>
        </p:grpSpPr>
        <p:sp>
          <p:nvSpPr>
            <p:cNvPr id="22" name="object 22"/>
            <p:cNvSpPr/>
            <p:nvPr/>
          </p:nvSpPr>
          <p:spPr>
            <a:xfrm>
              <a:off x="1083564" y="4687823"/>
              <a:ext cx="3268979" cy="394970"/>
            </a:xfrm>
            <a:custGeom>
              <a:avLst/>
              <a:gdLst/>
              <a:ahLst/>
              <a:cxnLst/>
              <a:rect l="l" t="t" r="r" b="b"/>
              <a:pathLst>
                <a:path w="3268979" h="394970">
                  <a:moveTo>
                    <a:pt x="3268979" y="394715"/>
                  </a:moveTo>
                  <a:lnTo>
                    <a:pt x="0" y="394715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47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5944" y="4680203"/>
              <a:ext cx="3284220" cy="410209"/>
            </a:xfrm>
            <a:custGeom>
              <a:avLst/>
              <a:gdLst/>
              <a:ahLst/>
              <a:cxnLst/>
              <a:rect l="l" t="t" r="r" b="b"/>
              <a:pathLst>
                <a:path w="3284220" h="410210">
                  <a:moveTo>
                    <a:pt x="3279648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284219" y="402336"/>
                  </a:lnTo>
                  <a:lnTo>
                    <a:pt x="3284219" y="406907"/>
                  </a:lnTo>
                  <a:lnTo>
                    <a:pt x="3279648" y="409956"/>
                  </a:lnTo>
                  <a:close/>
                </a:path>
                <a:path w="328422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021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6240"/>
                  </a:lnTo>
                  <a:lnTo>
                    <a:pt x="327660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402336"/>
                  </a:moveTo>
                  <a:lnTo>
                    <a:pt x="3268980" y="402336"/>
                  </a:lnTo>
                  <a:lnTo>
                    <a:pt x="3276600" y="396240"/>
                  </a:lnTo>
                  <a:lnTo>
                    <a:pt x="3284219" y="396240"/>
                  </a:lnTo>
                  <a:lnTo>
                    <a:pt x="3284219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0863" y="4351291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9" dirty="0">
                <a:latin typeface="Times New Roman"/>
                <a:cs typeface="Times New Roman"/>
              </a:rPr>
              <a:t> --rebase</a:t>
            </a:r>
            <a:r>
              <a:rPr sz="1253" b="1" spc="23" dirty="0">
                <a:latin typeface="Times New Roman"/>
                <a:cs typeface="Times New Roman"/>
              </a:rPr>
              <a:t> origin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1" y="815669"/>
            <a:ext cx="44736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13" y="1500412"/>
            <a:ext cx="4211955" cy="1466789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Gestionnaire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décentralisées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28" dirty="0">
                <a:latin typeface="Calibri"/>
                <a:cs typeface="Calibri"/>
              </a:rPr>
              <a:t>Très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populaire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performant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Souplesse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niveau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poste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5" dirty="0">
                <a:latin typeface="Calibri"/>
                <a:cs typeface="Calibri"/>
              </a:rPr>
              <a:t> développeur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Permet</a:t>
            </a:r>
            <a:r>
              <a:rPr sz="1624" b="1" spc="-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travailler </a:t>
            </a:r>
            <a:r>
              <a:rPr sz="1624" b="1" spc="-5" dirty="0">
                <a:latin typeface="Calibri"/>
                <a:cs typeface="Calibri"/>
              </a:rPr>
              <a:t>en </a:t>
            </a:r>
            <a:r>
              <a:rPr sz="1624" b="1" dirty="0">
                <a:latin typeface="Calibri"/>
                <a:cs typeface="Calibri"/>
              </a:rPr>
              <a:t>mode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déconnecté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Favorise</a:t>
            </a:r>
            <a:r>
              <a:rPr sz="1624" b="1" spc="-9" dirty="0">
                <a:latin typeface="Calibri"/>
                <a:cs typeface="Calibri"/>
              </a:rPr>
              <a:t> l’expérimentation</a:t>
            </a:r>
            <a:r>
              <a:rPr sz="1624" b="1" spc="-46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test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095" y="1565955"/>
            <a:ext cx="9217851" cy="3797007"/>
            <a:chOff x="606551" y="1687067"/>
            <a:chExt cx="9930765" cy="40906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835" y="1687067"/>
              <a:ext cx="5372100" cy="4090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1" y="3340608"/>
              <a:ext cx="4578096" cy="2424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5120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251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8605450" cy="27795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Un dépôt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Git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peut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vite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transformer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arbre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Noël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avec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guirlandes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tous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les</a:t>
            </a:r>
            <a:r>
              <a:rPr sz="1624" b="1" spc="-5" dirty="0">
                <a:latin typeface="Calibri"/>
                <a:cs typeface="Calibri"/>
              </a:rPr>
              <a:t> sens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Solution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workflow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unifier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pratiques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sein</a:t>
            </a:r>
            <a:r>
              <a:rPr sz="1439" spc="5" dirty="0">
                <a:latin typeface="Calibri"/>
                <a:cs typeface="Calibri"/>
              </a:rPr>
              <a:t> d’une</a:t>
            </a:r>
            <a:r>
              <a:rPr sz="1439" spc="14" dirty="0">
                <a:latin typeface="Calibri"/>
                <a:cs typeface="Calibri"/>
              </a:rPr>
              <a:t> même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équipe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simplifier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gestion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endParaRPr sz="1439">
              <a:latin typeface="Calibri"/>
              <a:cs typeface="Calibri"/>
            </a:endParaRPr>
          </a:p>
          <a:p>
            <a:pPr marL="509248" marR="4715" lvl="1" indent="-260518">
              <a:lnSpc>
                <a:spcPts val="1578"/>
              </a:lnSpc>
              <a:spcBef>
                <a:spcPts val="70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connaitre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6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temps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réel</a:t>
            </a:r>
            <a:r>
              <a:rPr sz="1439" spc="269" dirty="0">
                <a:latin typeface="Calibri"/>
                <a:cs typeface="Calibri"/>
              </a:rPr>
              <a:t> </a:t>
            </a:r>
            <a:r>
              <a:rPr sz="1439" spc="-19" dirty="0">
                <a:latin typeface="Calibri"/>
                <a:cs typeface="Calibri"/>
              </a:rPr>
              <a:t>l’état</a:t>
            </a:r>
            <a:r>
              <a:rPr sz="1439" spc="25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(les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cours</a:t>
            </a:r>
            <a:r>
              <a:rPr sz="1439" spc="29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développement,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-311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pouvant </a:t>
            </a:r>
            <a:r>
              <a:rPr sz="1439" dirty="0">
                <a:latin typeface="Calibri"/>
                <a:cs typeface="Calibri"/>
              </a:rPr>
              <a:t>être </a:t>
            </a:r>
            <a:r>
              <a:rPr sz="1439" spc="9" dirty="0">
                <a:latin typeface="Calibri"/>
                <a:cs typeface="Calibri"/>
              </a:rPr>
              <a:t>supprimées,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…)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Exemples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Feature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Branch</a:t>
            </a:r>
            <a:r>
              <a:rPr sz="1439" b="1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Workflow: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simplicité, </a:t>
            </a:r>
            <a:r>
              <a:rPr sz="1439" spc="9" dirty="0">
                <a:latin typeface="Calibri"/>
                <a:cs typeface="Calibri"/>
              </a:rPr>
              <a:t>penser </a:t>
            </a:r>
            <a:r>
              <a:rPr sz="1439" spc="5" dirty="0">
                <a:latin typeface="Calibri"/>
                <a:cs typeface="Calibri"/>
              </a:rPr>
              <a:t>petit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synchronisation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9" dirty="0">
                <a:latin typeface="Calibri"/>
                <a:cs typeface="Calibri"/>
              </a:rPr>
              <a:t>GitFlow: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solution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robuste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s’adaptant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contextes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Fork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9" dirty="0">
                <a:latin typeface="Calibri"/>
                <a:cs typeface="Calibri"/>
              </a:rPr>
              <a:t>&amp;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Merge: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chacun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distant, </a:t>
            </a:r>
            <a:r>
              <a:rPr sz="1439" spc="5" dirty="0">
                <a:latin typeface="Calibri"/>
                <a:cs typeface="Calibri"/>
              </a:rPr>
              <a:t>utilisé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-5" dirty="0">
                <a:latin typeface="Calibri"/>
                <a:cs typeface="Calibri"/>
              </a:rPr>
              <a:t>l’open-source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725" y="4330074"/>
            <a:ext cx="3680775" cy="1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64317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51" dirty="0">
                <a:latin typeface="Calibri"/>
                <a:cs typeface="Calibri"/>
              </a:rPr>
              <a:t>h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6965699" cy="334076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Workflow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idéal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lorsqu’il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n’y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a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pas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besoin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gérer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releases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ou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versions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Fonctionne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surtout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équipe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réduite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seule</a:t>
            </a:r>
            <a:r>
              <a:rPr sz="1439" spc="5" dirty="0">
                <a:latin typeface="Calibri"/>
                <a:cs typeface="Calibri"/>
              </a:rPr>
              <a:t> branche</a:t>
            </a:r>
            <a:r>
              <a:rPr sz="1439" spc="9" dirty="0">
                <a:latin typeface="Calibri"/>
                <a:cs typeface="Calibri"/>
              </a:rPr>
              <a:t> principale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fonctionnalité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fait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l’objet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d’une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tirée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9" dirty="0">
                <a:latin typeface="Calibri"/>
                <a:cs typeface="Calibri"/>
              </a:rPr>
              <a:t> doit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avoir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 nom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significatif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Commit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push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réguliers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lnSpc>
                <a:spcPts val="1648"/>
              </a:lnSpc>
              <a:spcBef>
                <a:spcPts val="54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51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Arial"/>
                <a:cs typeface="Arial"/>
              </a:rPr>
              <a:t>(</a:t>
            </a:r>
            <a:r>
              <a:rPr sz="1439" b="1" spc="9" dirty="0">
                <a:latin typeface="Calibri"/>
                <a:cs typeface="Calibri"/>
              </a:rPr>
              <a:t>Pull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pour</a:t>
            </a:r>
            <a:r>
              <a:rPr sz="1439" b="1" spc="-46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Github)</a:t>
            </a:r>
            <a:endParaRPr sz="1439">
              <a:latin typeface="Calibri"/>
              <a:cs typeface="Calibri"/>
            </a:endParaRPr>
          </a:p>
          <a:p>
            <a:pPr marL="509248">
              <a:lnSpc>
                <a:spcPts val="1648"/>
              </a:lnSpc>
            </a:pP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fin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d’une </a:t>
            </a:r>
            <a:r>
              <a:rPr sz="1439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Déployer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directement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après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835" y="2998940"/>
            <a:ext cx="5258047" cy="2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des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637754"/>
            <a:ext cx="10026946" cy="4936963"/>
          </a:xfrm>
        </p:spPr>
        <p:txBody>
          <a:bodyPr/>
          <a:lstStyle/>
          <a:p>
            <a:r>
              <a:rPr lang="fr-BE" sz="2400" dirty="0" smtClean="0"/>
              <a:t>Qui êtes vous ?</a:t>
            </a:r>
          </a:p>
          <a:p>
            <a:r>
              <a:rPr lang="fr-BE" sz="2400" dirty="0" smtClean="0"/>
              <a:t>D’où venez vous ?</a:t>
            </a:r>
          </a:p>
          <a:p>
            <a:r>
              <a:rPr lang="fr-BE" sz="2400" dirty="0" smtClean="0"/>
              <a:t>Quel est votre parcours professionnel ?</a:t>
            </a:r>
          </a:p>
          <a:p>
            <a:r>
              <a:rPr lang="fr-BE" sz="2400" dirty="0" smtClean="0"/>
              <a:t>Avez-vous des connaissances en </a:t>
            </a:r>
            <a:r>
              <a:rPr lang="fr-BE" sz="2400" dirty="0" err="1" smtClean="0"/>
              <a:t>DevOps</a:t>
            </a:r>
            <a:r>
              <a:rPr lang="fr-BE" sz="2400" dirty="0" smtClean="0"/>
              <a:t> ?</a:t>
            </a:r>
          </a:p>
          <a:p>
            <a:r>
              <a:rPr lang="fr-BE" sz="2400" dirty="0" smtClean="0"/>
              <a:t>Qu’attendez vous de cette formation 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18" y="4001703"/>
            <a:ext cx="3958372" cy="2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210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4" y="1500412"/>
            <a:ext cx="7582226" cy="313622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Pour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contextes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d’équipes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grandissantes,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méthode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agile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livraison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continue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préparation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mises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9" dirty="0">
                <a:latin typeface="Calibri"/>
                <a:cs typeface="Calibri"/>
              </a:rPr>
              <a:t> production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et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gestion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versions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 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corrections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spc="5" dirty="0">
                <a:latin typeface="Calibri"/>
                <a:cs typeface="Calibri"/>
              </a:rPr>
              <a:t> :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hotfix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20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continue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ou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totale/recette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9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786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16" dirty="0">
                <a:latin typeface="Calibri"/>
                <a:cs typeface="Calibri"/>
              </a:rPr>
              <a:t>k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2" dirty="0">
                <a:latin typeface="Calibri"/>
                <a:cs typeface="Calibri"/>
              </a:rPr>
              <a:t>&amp;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g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4" y="1500412"/>
            <a:ext cx="8408585" cy="258068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Idéal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pour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19" dirty="0">
                <a:latin typeface="Calibri"/>
                <a:cs typeface="Calibri"/>
              </a:rPr>
              <a:t>l’open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afin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n’importe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qui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puisse</a:t>
            </a:r>
            <a:r>
              <a:rPr sz="1624" b="1" spc="42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contribuer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un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projet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corrompre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Plus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complexe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mettre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place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maintenir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Aucun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travail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dépôt</a:t>
            </a:r>
            <a:r>
              <a:rPr sz="1439" spc="5" dirty="0">
                <a:latin typeface="Calibri"/>
                <a:cs typeface="Calibri"/>
              </a:rPr>
              <a:t> 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Fork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du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</a:t>
            </a:r>
            <a:r>
              <a:rPr sz="1439" spc="5" dirty="0">
                <a:latin typeface="Calibri"/>
                <a:cs typeface="Calibri"/>
              </a:rPr>
              <a:t> (git </a:t>
            </a:r>
            <a:r>
              <a:rPr sz="1439" spc="14" dirty="0">
                <a:latin typeface="Calibri"/>
                <a:cs typeface="Calibri"/>
              </a:rPr>
              <a:t>clone</a:t>
            </a:r>
            <a:r>
              <a:rPr sz="1439" spc="5" dirty="0">
                <a:latin typeface="Calibri"/>
                <a:cs typeface="Calibri"/>
              </a:rPr>
              <a:t> vers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autre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14" dirty="0">
                <a:latin typeface="Calibri"/>
                <a:cs typeface="Calibri"/>
              </a:rPr>
              <a:t>Travail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qui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peut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régulièrement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récupérer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spc="5" dirty="0">
                <a:latin typeface="Calibri"/>
                <a:cs typeface="Calibri"/>
              </a:rPr>
              <a:t> modifications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Merge/Pull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avec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discussions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merge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par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maintainers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</a:t>
            </a:r>
            <a:endParaRPr sz="1624">
              <a:latin typeface="Calibri"/>
              <a:cs typeface="Calibri"/>
            </a:endParaRPr>
          </a:p>
          <a:p>
            <a:pPr marL="509248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 principal est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déployable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revu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347" y="4076860"/>
            <a:ext cx="4297537" cy="1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err="1" smtClean="0"/>
              <a:t>Maven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8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506" y="780443"/>
            <a:ext cx="4371482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B</a:t>
            </a:r>
            <a:r>
              <a:rPr sz="3574" spc="-56" dirty="0"/>
              <a:t>u</a:t>
            </a:r>
            <a:r>
              <a:rPr sz="3574" spc="-74" dirty="0"/>
              <a:t>i</a:t>
            </a:r>
            <a:r>
              <a:rPr sz="3574" spc="-106" dirty="0"/>
              <a:t>l</a:t>
            </a:r>
            <a:r>
              <a:rPr sz="3574" spc="-19" dirty="0"/>
              <a:t>d</a:t>
            </a:r>
            <a:r>
              <a:rPr sz="3574" spc="-56" dirty="0"/>
              <a:t> </a:t>
            </a:r>
            <a:r>
              <a:rPr sz="3574" spc="-19" dirty="0"/>
              <a:t>,</a:t>
            </a:r>
            <a:r>
              <a:rPr sz="3574" spc="-74" dirty="0"/>
              <a:t> </a:t>
            </a:r>
            <a:r>
              <a:rPr sz="3574" spc="-42" dirty="0"/>
              <a:t>c</a:t>
            </a:r>
            <a:r>
              <a:rPr sz="3574" spc="-325" dirty="0"/>
              <a:t>’</a:t>
            </a:r>
            <a:r>
              <a:rPr sz="3574" spc="-60" dirty="0"/>
              <a:t>e</a:t>
            </a:r>
            <a:r>
              <a:rPr sz="3574" spc="-74" dirty="0"/>
              <a:t>s</a:t>
            </a:r>
            <a:r>
              <a:rPr sz="3574" spc="-19" dirty="0"/>
              <a:t>t</a:t>
            </a:r>
            <a:r>
              <a:rPr sz="3574" spc="-88" dirty="0"/>
              <a:t> </a:t>
            </a:r>
            <a:r>
              <a:rPr sz="3574" spc="-56" dirty="0"/>
              <a:t>q</a:t>
            </a:r>
            <a:r>
              <a:rPr sz="3574" spc="-93" dirty="0"/>
              <a:t>u</a:t>
            </a:r>
            <a:r>
              <a:rPr sz="3574" spc="-60" dirty="0"/>
              <a:t>o</a:t>
            </a:r>
            <a:r>
              <a:rPr sz="3574" spc="-32" dirty="0"/>
              <a:t>i</a:t>
            </a:r>
            <a:r>
              <a:rPr sz="3574" spc="-60" dirty="0"/>
              <a:t> </a:t>
            </a:r>
            <a:r>
              <a:rPr sz="3574" spc="5" dirty="0"/>
              <a:t>?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230846" y="1665919"/>
            <a:ext cx="8133329" cy="448460"/>
          </a:xfrm>
          <a:prstGeom prst="rect">
            <a:avLst/>
          </a:prstGeom>
        </p:spPr>
        <p:txBody>
          <a:bodyPr vert="horz" wrap="square" lIns="0" tIns="37723" rIns="0" bIns="0" rtlCol="0">
            <a:spAutoFit/>
          </a:bodyPr>
          <a:lstStyle/>
          <a:p>
            <a:pPr marL="11788" marR="4715">
              <a:lnSpc>
                <a:spcPts val="1578"/>
              </a:lnSpc>
              <a:spcBef>
                <a:spcPts val="297"/>
              </a:spcBef>
            </a:pP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builder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0000CC"/>
                </a:solidFill>
                <a:latin typeface="Calibri"/>
                <a:cs typeface="Calibri"/>
              </a:rPr>
              <a:t>/</a:t>
            </a:r>
            <a:r>
              <a:rPr sz="1439" b="1" spc="2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:</a:t>
            </a:r>
            <a:r>
              <a:rPr sz="1439" b="1" spc="1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informatique</a:t>
            </a:r>
            <a:r>
              <a:rPr sz="1439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3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obtenir</a:t>
            </a:r>
            <a:r>
              <a:rPr sz="1439" spc="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qu’un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exécutable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WAR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(destiné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déployé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serveur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47" y="3577637"/>
            <a:ext cx="7052931" cy="2322116"/>
          </a:xfrm>
          <a:prstGeom prst="rect">
            <a:avLst/>
          </a:prstGeom>
        </p:spPr>
        <p:txBody>
          <a:bodyPr vert="horz" wrap="square" lIns="0" tIns="33597" rIns="0" bIns="0" rtlCol="0">
            <a:spAutoFit/>
          </a:bodyPr>
          <a:lstStyle/>
          <a:p>
            <a:pPr marL="11788">
              <a:spcBef>
                <a:spcPts val="265"/>
              </a:spcBef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production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exige plusieurs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compilation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34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(JAR,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WAR, 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ZIP,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etc.)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déploiement du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"repository"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général,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sur 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rapports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….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84" y="2239303"/>
            <a:ext cx="3888719" cy="126464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240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60" y="732268"/>
            <a:ext cx="3916872" cy="612938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3898" spc="-70" dirty="0"/>
              <a:t>Outils</a:t>
            </a:r>
            <a:r>
              <a:rPr sz="3898" spc="-84" dirty="0"/>
              <a:t> </a:t>
            </a:r>
            <a:r>
              <a:rPr sz="3898" spc="-37" dirty="0"/>
              <a:t>de</a:t>
            </a:r>
            <a:r>
              <a:rPr sz="3898" spc="-106" dirty="0"/>
              <a:t> </a:t>
            </a:r>
            <a:r>
              <a:rPr sz="3898" spc="-60" dirty="0"/>
              <a:t>build</a:t>
            </a:r>
            <a:endParaRPr sz="3898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377351"/>
            <a:ext cx="8133329" cy="1229479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17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très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répandu,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8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conséquent,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 élevé.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532">
              <a:latin typeface="Calibri"/>
              <a:cs typeface="Calibri"/>
            </a:endParaRPr>
          </a:p>
          <a:p>
            <a:pPr marL="11788"/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nombreux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Ivy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624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8795" y="2780385"/>
          <a:ext cx="8581870" cy="1911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60">
                <a:tc gridSpan="2">
                  <a:txBody>
                    <a:bodyPr/>
                    <a:lstStyle/>
                    <a:p>
                      <a:pPr marR="7118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Ant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Ivy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Maven2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Gradle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Éditeur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Gradle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1.7.1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2.1.0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2.2.1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sortie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juin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octobre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août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septembre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14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Existe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depuis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2003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2005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Licence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Licence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16449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2" y="851093"/>
            <a:ext cx="761077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1" dirty="0"/>
              <a:t>Quel</a:t>
            </a:r>
            <a:r>
              <a:rPr sz="2924" spc="-79" dirty="0"/>
              <a:t> </a:t>
            </a:r>
            <a:r>
              <a:rPr sz="2924" spc="-60" dirty="0"/>
              <a:t>outil</a:t>
            </a:r>
            <a:r>
              <a:rPr sz="2924" spc="-51" dirty="0"/>
              <a:t> </a:t>
            </a:r>
            <a:r>
              <a:rPr sz="2924" spc="-42" dirty="0"/>
              <a:t>de</a:t>
            </a:r>
            <a:r>
              <a:rPr sz="2924" spc="-60" dirty="0"/>
              <a:t> build</a:t>
            </a:r>
            <a:r>
              <a:rPr sz="2924" spc="-46" dirty="0"/>
              <a:t> </a:t>
            </a:r>
            <a:r>
              <a:rPr sz="2924" spc="-56" dirty="0"/>
              <a:t>choisir</a:t>
            </a:r>
            <a:r>
              <a:rPr sz="2924" spc="-60" dirty="0"/>
              <a:t> </a:t>
            </a:r>
            <a:r>
              <a:rPr sz="2924" spc="-46" dirty="0"/>
              <a:t>pour</a:t>
            </a:r>
            <a:r>
              <a:rPr sz="2924" spc="-93" dirty="0"/>
              <a:t> </a:t>
            </a:r>
            <a:r>
              <a:rPr sz="2924" spc="-65" dirty="0"/>
              <a:t>vos</a:t>
            </a:r>
            <a:r>
              <a:rPr sz="2924" spc="-70" dirty="0"/>
              <a:t> </a:t>
            </a:r>
            <a:r>
              <a:rPr sz="2924" spc="-65" dirty="0"/>
              <a:t>projets</a:t>
            </a:r>
            <a:r>
              <a:rPr sz="2924" spc="-65" dirty="0"/>
              <a:t>?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486424"/>
            <a:ext cx="8135686" cy="195192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 marR="4715">
              <a:lnSpc>
                <a:spcPct val="150300"/>
              </a:lnSpc>
              <a:spcBef>
                <a:spcPts val="93"/>
              </a:spcBef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11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2018,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sondage</a:t>
            </a:r>
            <a:r>
              <a:rPr sz="1624" spc="14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effectué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2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RebelLabs</a:t>
            </a:r>
            <a:r>
              <a:rPr sz="1624" u="heavy" spc="11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(2000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votants),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afin</a:t>
            </a:r>
            <a:r>
              <a:rPr sz="1624" spc="1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connaître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répartition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Java.</a:t>
            </a:r>
            <a:endParaRPr sz="1624">
              <a:latin typeface="Calibri"/>
              <a:cs typeface="Calibri"/>
            </a:endParaRPr>
          </a:p>
          <a:p>
            <a:pPr marL="249319" indent="-149120">
              <a:spcBef>
                <a:spcPts val="12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439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situait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60%,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39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19%,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40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11%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1124" y="1969115"/>
            <a:ext cx="3736298" cy="2711895"/>
            <a:chOff x="6039611" y="2121407"/>
            <a:chExt cx="4025265" cy="292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755" y="2129028"/>
              <a:ext cx="4006596" cy="2906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9611" y="2121407"/>
              <a:ext cx="4025265" cy="2921635"/>
            </a:xfrm>
            <a:custGeom>
              <a:avLst/>
              <a:gdLst/>
              <a:ahLst/>
              <a:cxnLst/>
              <a:rect l="l" t="t" r="r" b="b"/>
              <a:pathLst>
                <a:path w="4025265" h="2921635">
                  <a:moveTo>
                    <a:pt x="4021836" y="2921507"/>
                  </a:moveTo>
                  <a:lnTo>
                    <a:pt x="1524" y="2921507"/>
                  </a:lnTo>
                  <a:lnTo>
                    <a:pt x="0" y="29199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021836" y="0"/>
                  </a:lnTo>
                  <a:lnTo>
                    <a:pt x="4024884" y="1524"/>
                  </a:lnTo>
                  <a:lnTo>
                    <a:pt x="402488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913888"/>
                  </a:lnTo>
                  <a:lnTo>
                    <a:pt x="4572" y="2913888"/>
                  </a:lnTo>
                  <a:lnTo>
                    <a:pt x="9144" y="2916936"/>
                  </a:lnTo>
                  <a:lnTo>
                    <a:pt x="4024884" y="2916936"/>
                  </a:lnTo>
                  <a:lnTo>
                    <a:pt x="4024884" y="2919983"/>
                  </a:lnTo>
                  <a:lnTo>
                    <a:pt x="4021836" y="2921507"/>
                  </a:lnTo>
                  <a:close/>
                </a:path>
                <a:path w="4025265" h="2921635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4025265" h="2921635">
                  <a:moveTo>
                    <a:pt x="401574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4015740" y="4572"/>
                  </a:lnTo>
                  <a:lnTo>
                    <a:pt x="4015740" y="7620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4015740" y="4572"/>
                  </a:lnTo>
                  <a:lnTo>
                    <a:pt x="4020311" y="7620"/>
                  </a:lnTo>
                  <a:lnTo>
                    <a:pt x="4024884" y="7620"/>
                  </a:lnTo>
                  <a:lnTo>
                    <a:pt x="4024884" y="2913888"/>
                  </a:lnTo>
                  <a:lnTo>
                    <a:pt x="4020311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7620"/>
                  </a:moveTo>
                  <a:lnTo>
                    <a:pt x="4020311" y="7620"/>
                  </a:lnTo>
                  <a:lnTo>
                    <a:pt x="4015740" y="4572"/>
                  </a:lnTo>
                  <a:lnTo>
                    <a:pt x="4024884" y="4572"/>
                  </a:lnTo>
                  <a:lnTo>
                    <a:pt x="4024884" y="7620"/>
                  </a:lnTo>
                  <a:close/>
                </a:path>
                <a:path w="4025265" h="2921635">
                  <a:moveTo>
                    <a:pt x="9144" y="2916936"/>
                  </a:moveTo>
                  <a:lnTo>
                    <a:pt x="4572" y="2913888"/>
                  </a:lnTo>
                  <a:lnTo>
                    <a:pt x="9144" y="2913888"/>
                  </a:lnTo>
                  <a:lnTo>
                    <a:pt x="9144" y="2916936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9144" y="2916936"/>
                  </a:lnTo>
                  <a:lnTo>
                    <a:pt x="9144" y="2913888"/>
                  </a:lnTo>
                  <a:lnTo>
                    <a:pt x="4015740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2916936"/>
                  </a:moveTo>
                  <a:lnTo>
                    <a:pt x="4015740" y="2916936"/>
                  </a:lnTo>
                  <a:lnTo>
                    <a:pt x="4020311" y="2913888"/>
                  </a:lnTo>
                  <a:lnTo>
                    <a:pt x="4024884" y="2913888"/>
                  </a:lnTo>
                  <a:lnTo>
                    <a:pt x="4024884" y="2916936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5543" y="4813865"/>
            <a:ext cx="8592483" cy="1063893"/>
            <a:chOff x="1196339" y="5186172"/>
            <a:chExt cx="9257030" cy="1146175"/>
          </a:xfrm>
        </p:grpSpPr>
        <p:sp>
          <p:nvSpPr>
            <p:cNvPr id="8" name="object 8"/>
            <p:cNvSpPr/>
            <p:nvPr/>
          </p:nvSpPr>
          <p:spPr>
            <a:xfrm>
              <a:off x="1202435" y="5193792"/>
              <a:ext cx="9243060" cy="1130935"/>
            </a:xfrm>
            <a:custGeom>
              <a:avLst/>
              <a:gdLst/>
              <a:ahLst/>
              <a:cxnLst/>
              <a:rect l="l" t="t" r="r" b="b"/>
              <a:pathLst>
                <a:path w="9243060" h="1130935">
                  <a:moveTo>
                    <a:pt x="9243060" y="1130807"/>
                  </a:moveTo>
                  <a:lnTo>
                    <a:pt x="0" y="1130807"/>
                  </a:lnTo>
                  <a:lnTo>
                    <a:pt x="0" y="0"/>
                  </a:lnTo>
                  <a:lnTo>
                    <a:pt x="9243060" y="0"/>
                  </a:lnTo>
                  <a:lnTo>
                    <a:pt x="9243060" y="1130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196339" y="5186172"/>
              <a:ext cx="9257030" cy="1146175"/>
            </a:xfrm>
            <a:custGeom>
              <a:avLst/>
              <a:gdLst/>
              <a:ahLst/>
              <a:cxnLst/>
              <a:rect l="l" t="t" r="r" b="b"/>
              <a:pathLst>
                <a:path w="9257030" h="1146175">
                  <a:moveTo>
                    <a:pt x="9253728" y="1146048"/>
                  </a:moveTo>
                  <a:lnTo>
                    <a:pt x="3048" y="1146048"/>
                  </a:lnTo>
                  <a:lnTo>
                    <a:pt x="0" y="11430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253728" y="0"/>
                  </a:lnTo>
                  <a:lnTo>
                    <a:pt x="9256776" y="3048"/>
                  </a:lnTo>
                  <a:lnTo>
                    <a:pt x="92567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32332"/>
                  </a:lnTo>
                  <a:lnTo>
                    <a:pt x="6096" y="1132332"/>
                  </a:lnTo>
                  <a:lnTo>
                    <a:pt x="13716" y="1138428"/>
                  </a:lnTo>
                  <a:lnTo>
                    <a:pt x="9256776" y="1138428"/>
                  </a:lnTo>
                  <a:lnTo>
                    <a:pt x="9256776" y="1143000"/>
                  </a:lnTo>
                  <a:lnTo>
                    <a:pt x="9253728" y="1146048"/>
                  </a:lnTo>
                  <a:close/>
                </a:path>
                <a:path w="9257030" h="114617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9257030" h="1146175">
                  <a:moveTo>
                    <a:pt x="92430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9243060" y="7620"/>
                  </a:lnTo>
                  <a:lnTo>
                    <a:pt x="9243060" y="13716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9243060" y="7620"/>
                  </a:lnTo>
                  <a:lnTo>
                    <a:pt x="9249156" y="13716"/>
                  </a:lnTo>
                  <a:lnTo>
                    <a:pt x="9256776" y="13716"/>
                  </a:lnTo>
                  <a:lnTo>
                    <a:pt x="9256776" y="1132332"/>
                  </a:lnTo>
                  <a:lnTo>
                    <a:pt x="9249156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3716"/>
                  </a:moveTo>
                  <a:lnTo>
                    <a:pt x="9249156" y="13716"/>
                  </a:lnTo>
                  <a:lnTo>
                    <a:pt x="9243060" y="7620"/>
                  </a:lnTo>
                  <a:lnTo>
                    <a:pt x="9256776" y="7620"/>
                  </a:lnTo>
                  <a:lnTo>
                    <a:pt x="9256776" y="13716"/>
                  </a:lnTo>
                  <a:close/>
                </a:path>
                <a:path w="9257030" h="1146175">
                  <a:moveTo>
                    <a:pt x="13716" y="1138428"/>
                  </a:moveTo>
                  <a:lnTo>
                    <a:pt x="6096" y="1132332"/>
                  </a:lnTo>
                  <a:lnTo>
                    <a:pt x="13716" y="1132332"/>
                  </a:lnTo>
                  <a:lnTo>
                    <a:pt x="13716" y="1138428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13716" y="1138428"/>
                  </a:lnTo>
                  <a:lnTo>
                    <a:pt x="13716" y="1132332"/>
                  </a:lnTo>
                  <a:lnTo>
                    <a:pt x="9243060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138428"/>
                  </a:moveTo>
                  <a:lnTo>
                    <a:pt x="9243060" y="1138428"/>
                  </a:lnTo>
                  <a:lnTo>
                    <a:pt x="9249156" y="1132332"/>
                  </a:lnTo>
                  <a:lnTo>
                    <a:pt x="9256776" y="1132332"/>
                  </a:lnTo>
                  <a:lnTo>
                    <a:pt x="9256776" y="113842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1202" y="4820938"/>
            <a:ext cx="8579515" cy="1000109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431446" marR="68961" indent="-356591">
              <a:lnSpc>
                <a:spcPts val="2627"/>
              </a:lnSpc>
              <a:spcBef>
                <a:spcPts val="172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spc="-51" dirty="0">
                <a:latin typeface="Trebuchet MS"/>
                <a:cs typeface="Trebuchet MS"/>
              </a:rPr>
              <a:t>L'amélioration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taux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d'adoption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peut-être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due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l'ajout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prise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charge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14" dirty="0">
                <a:latin typeface="Trebuchet MS"/>
                <a:cs typeface="Trebuchet MS"/>
              </a:rPr>
              <a:t>Kotlin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tant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que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langage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script.</a:t>
            </a:r>
            <a:endParaRPr sz="1439">
              <a:latin typeface="Trebuchet MS"/>
              <a:cs typeface="Trebuchet MS"/>
            </a:endParaRPr>
          </a:p>
          <a:p>
            <a:pPr marL="431446" indent="-357181">
              <a:spcBef>
                <a:spcPts val="673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également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moteur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construction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par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défaut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pour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b="1" spc="9" dirty="0">
                <a:latin typeface="Trebuchet MS"/>
                <a:cs typeface="Trebuchet MS"/>
              </a:rPr>
              <a:t>Android</a:t>
            </a:r>
            <a:r>
              <a:rPr sz="1439" spc="9" dirty="0">
                <a:latin typeface="Trebuchet MS"/>
                <a:cs typeface="Trebuchet MS"/>
              </a:rPr>
              <a:t>.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4309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72347"/>
            <a:ext cx="37191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M</a:t>
            </a:r>
            <a:r>
              <a:rPr sz="2924" spc="-116" dirty="0"/>
              <a:t>a</a:t>
            </a:r>
            <a:r>
              <a:rPr sz="2924" spc="-121" dirty="0"/>
              <a:t>v</a:t>
            </a:r>
            <a:r>
              <a:rPr sz="2924" spc="-51" dirty="0"/>
              <a:t>en</a:t>
            </a:r>
            <a:r>
              <a:rPr sz="2924" spc="-14" dirty="0"/>
              <a:t>,</a:t>
            </a:r>
            <a:r>
              <a:rPr sz="2924" spc="-93" dirty="0"/>
              <a:t> </a:t>
            </a:r>
            <a:r>
              <a:rPr sz="2924" spc="-37" dirty="0"/>
              <a:t>c</a:t>
            </a:r>
            <a:r>
              <a:rPr sz="2924" spc="-265" dirty="0"/>
              <a:t>’</a:t>
            </a:r>
            <a:r>
              <a:rPr sz="2924" spc="-51" dirty="0"/>
              <a:t>e</a:t>
            </a:r>
            <a:r>
              <a:rPr sz="2924" spc="-93" dirty="0"/>
              <a:t>s</a:t>
            </a:r>
            <a:r>
              <a:rPr sz="2924" spc="-19" dirty="0"/>
              <a:t>t</a:t>
            </a:r>
            <a:r>
              <a:rPr sz="2924" spc="-74" dirty="0"/>
              <a:t> </a:t>
            </a:r>
            <a:r>
              <a:rPr sz="2924" spc="-79" dirty="0"/>
              <a:t>q</a:t>
            </a:r>
            <a:r>
              <a:rPr sz="2924" spc="-51" dirty="0"/>
              <a:t>u</a:t>
            </a:r>
            <a:r>
              <a:rPr sz="2924" spc="-84" dirty="0"/>
              <a:t>o</a:t>
            </a:r>
            <a:r>
              <a:rPr sz="2924" spc="-28" dirty="0"/>
              <a:t>i</a:t>
            </a:r>
            <a:r>
              <a:rPr sz="2924" spc="-51" dirty="0"/>
              <a:t> </a:t>
            </a:r>
            <a:r>
              <a:rPr sz="292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277" y="2446750"/>
            <a:ext cx="943652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56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t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1507508"/>
            <a:ext cx="6169400" cy="151393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84" dirty="0">
                <a:latin typeface="Trebuchet MS"/>
                <a:cs typeface="Trebuchet MS"/>
              </a:rPr>
              <a:t> 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q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35" dirty="0">
                <a:latin typeface="Trebuchet MS"/>
                <a:cs typeface="Trebuchet MS"/>
              </a:rPr>
              <a:t>le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260" dirty="0">
                <a:latin typeface="Trebuchet MS"/>
                <a:cs typeface="Trebuchet MS"/>
              </a:rPr>
              <a:t>j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60" dirty="0">
                <a:latin typeface="Trebuchet MS"/>
                <a:cs typeface="Trebuchet MS"/>
              </a:rPr>
              <a:t>EE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399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46" dirty="0">
                <a:latin typeface="Trebuchet MS"/>
                <a:cs typeface="Trebuchet MS"/>
              </a:rPr>
              <a:t>S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8" dirty="0">
                <a:latin typeface="Trebuchet MS"/>
                <a:cs typeface="Trebuchet MS"/>
              </a:rPr>
              <a:t>m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86" dirty="0">
                <a:latin typeface="Trebuchet MS"/>
                <a:cs typeface="Trebuchet MS"/>
              </a:rPr>
              <a:t>f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37" dirty="0">
                <a:latin typeface="Trebuchet MS"/>
                <a:cs typeface="Trebuchet MS"/>
              </a:rPr>
              <a:t>ss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d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88" dirty="0">
                <a:latin typeface="Trebuchet MS"/>
                <a:cs typeface="Trebuchet MS"/>
              </a:rPr>
              <a:t>uc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5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Clr>
                <a:srgbClr val="215967"/>
              </a:buClr>
              <a:buFont typeface="Wingdings"/>
              <a:buChar char="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  <a:tab pos="953070" algn="l"/>
                <a:tab pos="1330881" algn="l"/>
                <a:tab pos="2585729" algn="l"/>
                <a:tab pos="2961181" algn="l"/>
                <a:tab pos="4283810" algn="l"/>
                <a:tab pos="5184424" algn="l"/>
                <a:tab pos="5719016" algn="l"/>
              </a:tabLst>
            </a:pPr>
            <a:r>
              <a:rPr sz="1764" spc="144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23" dirty="0">
                <a:latin typeface="Trebuchet MS"/>
                <a:cs typeface="Trebuchet MS"/>
              </a:rPr>
              <a:t>s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144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97" dirty="0">
                <a:latin typeface="Trebuchet MS"/>
                <a:cs typeface="Trebuchet MS"/>
              </a:rPr>
              <a:t>n</a:t>
            </a:r>
            <a:r>
              <a:rPr sz="1764" spc="-65" dirty="0">
                <a:latin typeface="Trebuchet MS"/>
                <a:cs typeface="Trebuchet MS"/>
              </a:rPr>
              <a:t>n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8" dirty="0">
                <a:latin typeface="Trebuchet MS"/>
                <a:cs typeface="Trebuchet MS"/>
              </a:rPr>
              <a:t>(</a:t>
            </a:r>
            <a:r>
              <a:rPr sz="1764" spc="-116" dirty="0">
                <a:latin typeface="Trebuchet MS"/>
                <a:cs typeface="Trebuchet MS"/>
              </a:rPr>
              <a:t>c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125" dirty="0">
                <a:latin typeface="Trebuchet MS"/>
                <a:cs typeface="Trebuchet MS"/>
              </a:rPr>
              <a:t>m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i="1" spc="-135" dirty="0">
                <a:latin typeface="Trebuchet MS"/>
                <a:cs typeface="Trebuchet MS"/>
              </a:rPr>
              <a:t>n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m</a:t>
            </a:r>
            <a:r>
              <a:rPr sz="1764" i="1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endParaRPr sz="1764">
              <a:latin typeface="Trebuchet MS"/>
              <a:cs typeface="Trebuchet MS"/>
            </a:endParaRPr>
          </a:p>
          <a:p>
            <a:pPr marL="264644">
              <a:spcBef>
                <a:spcPts val="14"/>
              </a:spcBef>
            </a:pPr>
            <a:r>
              <a:rPr sz="1764" i="1" spc="-84" dirty="0">
                <a:latin typeface="Trebuchet MS"/>
                <a:cs typeface="Trebuchet MS"/>
              </a:rPr>
              <a:t>C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158" dirty="0">
                <a:latin typeface="Trebuchet MS"/>
                <a:cs typeface="Trebuchet MS"/>
              </a:rPr>
              <a:t>m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97" dirty="0">
                <a:latin typeface="Trebuchet MS"/>
                <a:cs typeface="Trebuchet MS"/>
              </a:rPr>
              <a:t>s</a:t>
            </a:r>
            <a:r>
              <a:rPr sz="1764" i="1" spc="-172" dirty="0">
                <a:latin typeface="Trebuchet MS"/>
                <a:cs typeface="Trebuchet MS"/>
              </a:rPr>
              <a:t>e</a:t>
            </a:r>
            <a:r>
              <a:rPr sz="1764" i="1" spc="-181" dirty="0">
                <a:latin typeface="Trebuchet MS"/>
                <a:cs typeface="Trebuchet MS"/>
              </a:rPr>
              <a:t>r</a:t>
            </a:r>
            <a:r>
              <a:rPr sz="1764" i="1" spc="-37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135" dirty="0">
                <a:latin typeface="Trebuchet MS"/>
                <a:cs typeface="Trebuchet MS"/>
              </a:rPr>
              <a:t>H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79" dirty="0">
                <a:latin typeface="Trebuchet MS"/>
                <a:cs typeface="Trebuchet MS"/>
              </a:rPr>
              <a:t>)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2918" y="3364922"/>
            <a:ext cx="6670992" cy="153657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-84" dirty="0">
                <a:latin typeface="Trebuchet MS"/>
                <a:cs typeface="Trebuchet MS"/>
              </a:rPr>
              <a:t>Utilisant</a:t>
            </a:r>
            <a:r>
              <a:rPr sz="1764" spc="-74" dirty="0">
                <a:latin typeface="Trebuchet MS"/>
                <a:cs typeface="Trebuchet MS"/>
              </a:rPr>
              <a:t> </a:t>
            </a:r>
            <a:r>
              <a:rPr sz="1764" spc="-79" dirty="0">
                <a:latin typeface="Trebuchet MS"/>
                <a:cs typeface="Trebuchet MS"/>
              </a:rPr>
              <a:t>un</a:t>
            </a:r>
            <a:r>
              <a:rPr sz="1764" spc="-3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fichier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de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configuration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b="1" spc="23" dirty="0">
                <a:solidFill>
                  <a:srgbClr val="0000CC"/>
                </a:solidFill>
                <a:latin typeface="Trebuchet MS"/>
                <a:cs typeface="Trebuchet MS"/>
              </a:rPr>
              <a:t>pom.xml</a:t>
            </a:r>
            <a:r>
              <a:rPr sz="1764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(Project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70" dirty="0">
                <a:latin typeface="Trebuchet MS"/>
                <a:cs typeface="Trebuchet MS"/>
              </a:rPr>
              <a:t>Object </a:t>
            </a:r>
            <a:r>
              <a:rPr sz="1764" spc="-42" dirty="0">
                <a:latin typeface="Trebuchet MS"/>
                <a:cs typeface="Trebuchet MS"/>
              </a:rPr>
              <a:t>Model)</a:t>
            </a:r>
            <a:endParaRPr sz="1764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Clr>
                <a:srgbClr val="215967"/>
              </a:buClr>
              <a:buFont typeface="Wingdings"/>
              <a:buChar char="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spcBef>
                <a:spcPts val="5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dirty="0">
                <a:latin typeface="Arial MT"/>
                <a:cs typeface="Arial MT"/>
              </a:rPr>
              <a:t>1</a:t>
            </a:r>
            <a:r>
              <a:rPr sz="1764" spc="-5" dirty="0">
                <a:latin typeface="Arial MT"/>
                <a:cs typeface="Arial MT"/>
              </a:rPr>
              <a:t> </a:t>
            </a:r>
            <a:r>
              <a:rPr sz="1764" spc="-93" dirty="0">
                <a:latin typeface="Trebuchet MS"/>
                <a:cs typeface="Trebuchet MS"/>
              </a:rPr>
              <a:t>projet</a:t>
            </a:r>
            <a:r>
              <a:rPr sz="1764" spc="-60" dirty="0">
                <a:latin typeface="Trebuchet MS"/>
                <a:cs typeface="Trebuchet MS"/>
              </a:rPr>
              <a:t> </a:t>
            </a:r>
            <a:r>
              <a:rPr sz="1764" spc="-65" dirty="0">
                <a:latin typeface="Trebuchet MS"/>
                <a:cs typeface="Trebuchet MS"/>
              </a:rPr>
              <a:t>Maven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106" dirty="0">
                <a:latin typeface="Trebuchet MS"/>
                <a:cs typeface="Trebuchet MS"/>
              </a:rPr>
              <a:t>=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dirty="0">
                <a:latin typeface="Arial MT"/>
                <a:cs typeface="Arial MT"/>
              </a:rPr>
              <a:t>1</a:t>
            </a:r>
            <a:r>
              <a:rPr sz="1764" spc="-9" dirty="0">
                <a:latin typeface="Arial MT"/>
                <a:cs typeface="Arial MT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artéfact</a:t>
            </a:r>
            <a:r>
              <a:rPr sz="1764" spc="-4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(livrable)</a:t>
            </a:r>
            <a:r>
              <a:rPr sz="1764" spc="-79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(pom,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72" dirty="0">
                <a:latin typeface="Trebuchet MS"/>
                <a:cs typeface="Trebuchet MS"/>
              </a:rPr>
              <a:t>jar,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16" dirty="0">
                <a:latin typeface="Trebuchet MS"/>
                <a:cs typeface="Trebuchet MS"/>
              </a:rPr>
              <a:t>war,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30" dirty="0">
                <a:latin typeface="Trebuchet MS"/>
                <a:cs typeface="Trebuchet MS"/>
              </a:rPr>
              <a:t>ear,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200" dirty="0">
                <a:latin typeface="Trebuchet MS"/>
                <a:cs typeface="Trebuchet MS"/>
              </a:rPr>
              <a:t>…)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408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23" dirty="0">
                <a:latin typeface="Trebuchet MS"/>
                <a:cs typeface="Trebuchet MS"/>
              </a:rPr>
              <a:t>Une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organisation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des</a:t>
            </a:r>
            <a:r>
              <a:rPr sz="1578" spc="-51" dirty="0">
                <a:latin typeface="Trebuchet MS"/>
                <a:cs typeface="Trebuchet MS"/>
              </a:rPr>
              <a:t> répertoires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3" dirty="0">
                <a:latin typeface="Trebuchet MS"/>
                <a:cs typeface="Trebuchet MS"/>
              </a:rPr>
              <a:t>prédéfinie</a:t>
            </a:r>
            <a:endParaRPr sz="1578">
              <a:latin typeface="Trebuchet MS"/>
              <a:cs typeface="Trebuchet MS"/>
            </a:endParaRPr>
          </a:p>
          <a:p>
            <a:pPr marL="654831" lvl="1" indent="-27348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28" dirty="0">
                <a:latin typeface="Trebuchet MS"/>
                <a:cs typeface="Trebuchet MS"/>
              </a:rPr>
              <a:t>Des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cycles</a:t>
            </a:r>
            <a:r>
              <a:rPr sz="1578" spc="-65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construction</a:t>
            </a:r>
            <a:r>
              <a:rPr sz="1578" spc="-74" dirty="0">
                <a:latin typeface="Trebuchet MS"/>
                <a:cs typeface="Trebuchet MS"/>
              </a:rPr>
              <a:t> standardisés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8487" y="1706001"/>
            <a:ext cx="2260521" cy="5714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701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793" y="798682"/>
            <a:ext cx="3863147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M</a:t>
            </a:r>
            <a:r>
              <a:rPr sz="3574" spc="-102" dirty="0"/>
              <a:t>a</a:t>
            </a:r>
            <a:r>
              <a:rPr sz="3574" spc="-111" dirty="0"/>
              <a:t>v</a:t>
            </a:r>
            <a:r>
              <a:rPr sz="3574" spc="-60" dirty="0"/>
              <a:t>e</a:t>
            </a:r>
            <a:r>
              <a:rPr sz="3574" spc="-19" dirty="0"/>
              <a:t>n</a:t>
            </a:r>
            <a:r>
              <a:rPr sz="3574" spc="-93" dirty="0"/>
              <a:t> </a:t>
            </a:r>
            <a:r>
              <a:rPr sz="3574" spc="-42" dirty="0"/>
              <a:t>C</a:t>
            </a:r>
            <a:r>
              <a:rPr sz="3574" spc="-32" dirty="0"/>
              <a:t>L</a:t>
            </a:r>
            <a:r>
              <a:rPr sz="3574" spc="-28" dirty="0"/>
              <a:t>I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462869" y="1529853"/>
            <a:ext cx="8262410" cy="3731065"/>
          </a:xfrm>
          <a:prstGeom prst="rect">
            <a:avLst/>
          </a:prstGeom>
        </p:spPr>
        <p:txBody>
          <a:bodyPr vert="horz" wrap="square" lIns="0" tIns="122598" rIns="0" bIns="0" rtlCol="0">
            <a:spAutoFit/>
          </a:bodyPr>
          <a:lstStyle/>
          <a:p>
            <a:pPr marL="264644" indent="-253445">
              <a:spcBef>
                <a:spcPts val="96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624" b="1" spc="149" dirty="0">
                <a:solidFill>
                  <a:srgbClr val="0000CC"/>
                </a:solidFill>
                <a:latin typeface="Trebuchet MS"/>
                <a:cs typeface="Trebuchet MS"/>
              </a:rPr>
              <a:t>CLI</a:t>
            </a:r>
            <a:r>
              <a:rPr sz="1624" b="1" spc="-56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b="1" spc="-158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624" b="1" spc="-42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spc="-46" dirty="0">
                <a:latin typeface="Trebuchet MS"/>
                <a:cs typeface="Trebuchet MS"/>
              </a:rPr>
              <a:t>Command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Line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Interface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(interface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en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ligne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commande)</a:t>
            </a:r>
            <a:endParaRPr sz="1624">
              <a:latin typeface="Trebuchet MS"/>
              <a:cs typeface="Trebuchet MS"/>
            </a:endParaRPr>
          </a:p>
          <a:p>
            <a:pPr marL="655421" marR="4715" lvl="1" indent="-273485">
              <a:lnSpc>
                <a:spcPct val="150300"/>
              </a:lnSpc>
              <a:spcBef>
                <a:spcPts val="390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28" dirty="0">
                <a:latin typeface="Trebuchet MS"/>
                <a:cs typeface="Trebuchet MS"/>
              </a:rPr>
              <a:t>Une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interface</a:t>
            </a:r>
            <a:r>
              <a:rPr sz="1624" spc="102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permettant</a:t>
            </a:r>
            <a:r>
              <a:rPr sz="1624" spc="111" dirty="0">
                <a:latin typeface="Trebuchet MS"/>
                <a:cs typeface="Trebuchet MS"/>
              </a:rPr>
              <a:t> </a:t>
            </a:r>
            <a:r>
              <a:rPr sz="1624" spc="-162" dirty="0">
                <a:latin typeface="Trebuchet MS"/>
                <a:cs typeface="Trebuchet MS"/>
              </a:rPr>
              <a:t>à</a:t>
            </a:r>
            <a:r>
              <a:rPr sz="1624" spc="70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l’utilisateur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communiquer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avec</a:t>
            </a:r>
            <a:r>
              <a:rPr sz="1624" spc="79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88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machine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en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utilisant</a:t>
            </a:r>
            <a:r>
              <a:rPr sz="1624" spc="93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lignes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</a:t>
            </a:r>
            <a:endParaRPr sz="1624">
              <a:latin typeface="Trebuchet MS"/>
              <a:cs typeface="Trebuchet MS"/>
            </a:endParaRPr>
          </a:p>
          <a:p>
            <a:pPr marL="655421" lvl="1" indent="-274074">
              <a:spcBef>
                <a:spcPts val="1369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32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84" dirty="0">
                <a:latin typeface="Trebuchet MS"/>
                <a:cs typeface="Trebuchet MS"/>
              </a:rPr>
              <a:t>m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1025568" lvl="2" indent="-273485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ê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ée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19" dirty="0">
                <a:latin typeface="Trebuchet MS"/>
                <a:cs typeface="Trebuchet MS"/>
              </a:rPr>
              <a:t>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209" dirty="0">
                <a:latin typeface="Trebuchet MS"/>
                <a:cs typeface="Trebuchet MS"/>
              </a:rPr>
              <a:t>’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19" dirty="0">
                <a:latin typeface="Trebuchet MS"/>
                <a:cs typeface="Trebuchet MS"/>
              </a:rPr>
              <a:t>o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,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37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...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y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i="1" spc="-23" dirty="0">
                <a:latin typeface="Trebuchet MS"/>
                <a:cs typeface="Trebuchet MS"/>
              </a:rPr>
              <a:t>c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23" dirty="0">
                <a:latin typeface="Trebuchet MS"/>
                <a:cs typeface="Trebuchet MS"/>
              </a:rPr>
              <a:t>m</a:t>
            </a:r>
            <a:r>
              <a:rPr sz="1439" b="1" i="1" spc="5" dirty="0">
                <a:latin typeface="Trebuchet MS"/>
                <a:cs typeface="Trebuchet MS"/>
              </a:rPr>
              <a:t>m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9" dirty="0">
                <a:latin typeface="Trebuchet MS"/>
                <a:cs typeface="Trebuchet MS"/>
              </a:rPr>
              <a:t>n</a:t>
            </a:r>
            <a:r>
              <a:rPr sz="1439" b="1" i="1" spc="-60" dirty="0">
                <a:latin typeface="Trebuchet MS"/>
                <a:cs typeface="Trebuchet MS"/>
              </a:rPr>
              <a:t>d</a:t>
            </a:r>
            <a:r>
              <a:rPr sz="1439" b="1" i="1" spc="-56" dirty="0">
                <a:latin typeface="Trebuchet MS"/>
                <a:cs typeface="Trebuchet MS"/>
              </a:rPr>
              <a:t> 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9" dirty="0">
                <a:latin typeface="Trebuchet MS"/>
                <a:cs typeface="Trebuchet MS"/>
              </a:rPr>
              <a:t>p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5" dirty="0">
                <a:latin typeface="Trebuchet MS"/>
                <a:cs typeface="Trebuchet MS"/>
              </a:rPr>
              <a:t>n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r>
              <a:rPr sz="1439" b="1" i="1" spc="-46" dirty="0">
                <a:latin typeface="Trebuchet MS"/>
                <a:cs typeface="Trebuchet MS"/>
              </a:rPr>
              <a:t> </a:t>
            </a:r>
            <a:r>
              <a:rPr sz="1439" b="1" i="1" spc="-65" dirty="0">
                <a:latin typeface="Trebuchet MS"/>
                <a:cs typeface="Trebuchet MS"/>
              </a:rPr>
              <a:t>d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209" dirty="0">
                <a:latin typeface="Trebuchet MS"/>
                <a:cs typeface="Trebuchet MS"/>
              </a:rPr>
              <a:t>O</a:t>
            </a:r>
            <a:r>
              <a:rPr sz="1439" b="1" i="1" spc="-102" dirty="0">
                <a:latin typeface="Trebuchet MS"/>
                <a:cs typeface="Trebuchet MS"/>
              </a:rPr>
              <a:t>r</a:t>
            </a:r>
            <a:r>
              <a:rPr sz="1439" b="1" i="1" spc="-130" dirty="0">
                <a:latin typeface="Trebuchet MS"/>
                <a:cs typeface="Trebuchet MS"/>
              </a:rPr>
              <a:t>F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spc="-79" dirty="0">
                <a:latin typeface="Trebuchet MS"/>
                <a:cs typeface="Trebuchet MS"/>
              </a:rPr>
              <a:t>l</a:t>
            </a:r>
            <a:r>
              <a:rPr sz="1439" b="1" i="1" spc="-65" dirty="0">
                <a:latin typeface="Trebuchet MS"/>
                <a:cs typeface="Trebuchet MS"/>
              </a:rPr>
              <a:t>e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655421" marR="5739056" lvl="1" indent="-656010" algn="r">
              <a:spcBef>
                <a:spcPts val="1276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60" dirty="0">
                <a:latin typeface="Trebuchet MS"/>
                <a:cs typeface="Trebuchet MS"/>
              </a:rPr>
              <a:t>E</a:t>
            </a:r>
            <a:r>
              <a:rPr sz="1624" spc="-5" dirty="0">
                <a:latin typeface="Trebuchet MS"/>
                <a:cs typeface="Trebuchet MS"/>
              </a:rPr>
              <a:t>x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273485" marR="5699566" lvl="2" indent="-273485" algn="r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273485" algn="l"/>
              </a:tabLst>
            </a:pP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6" dirty="0">
                <a:latin typeface="Trebuchet MS"/>
                <a:cs typeface="Trebuchet MS"/>
              </a:rPr>
              <a:t>m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1" dirty="0">
                <a:latin typeface="Trebuchet MS"/>
                <a:cs typeface="Trebuchet MS"/>
              </a:rPr>
              <a:t>PowerShell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" dirty="0">
                <a:latin typeface="Trebuchet MS"/>
                <a:cs typeface="Trebuchet MS"/>
              </a:rPr>
              <a:t>Cmder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(Open-source</a:t>
            </a:r>
            <a:r>
              <a:rPr sz="1439" spc="-65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acceptant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commandes</a:t>
            </a:r>
            <a:r>
              <a:rPr sz="1439" spc="-88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Unix)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03039"/>
            <a:ext cx="451120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Installation</a:t>
            </a:r>
            <a:r>
              <a:rPr spc="-51" dirty="0"/>
              <a:t> </a:t>
            </a:r>
            <a:r>
              <a:rPr spc="-46" dirty="0"/>
              <a:t>de</a:t>
            </a:r>
            <a:r>
              <a:rPr spc="-97" dirty="0"/>
              <a:t> </a:t>
            </a:r>
            <a:r>
              <a:rPr spc="-88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18" y="1692867"/>
            <a:ext cx="1673937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436" dirty="0">
                <a:latin typeface="Trebuchet MS"/>
                <a:cs typeface="Trebuchet MS"/>
              </a:rPr>
              <a:t>/</a:t>
            </a:r>
            <a:r>
              <a:rPr sz="1764" spc="246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2664648"/>
            <a:ext cx="7240955" cy="190199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5" dirty="0">
                <a:latin typeface="Trebuchet MS"/>
                <a:cs typeface="Trebuchet MS"/>
              </a:rPr>
              <a:t>Windows</a:t>
            </a:r>
            <a:endParaRPr sz="1764">
              <a:latin typeface="Trebuchet MS"/>
              <a:cs typeface="Trebuchet MS"/>
            </a:endParaRPr>
          </a:p>
          <a:p>
            <a:pPr marL="654831" marR="4715" lvl="1" indent="-273485">
              <a:lnSpc>
                <a:spcPts val="1717"/>
              </a:lnSpc>
              <a:spcBef>
                <a:spcPts val="422"/>
              </a:spcBef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Téléchargez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116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décompresser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l’archive</a:t>
            </a:r>
            <a:r>
              <a:rPr sz="1392" spc="12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courante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46" dirty="0">
                <a:latin typeface="Trebuchet MS"/>
                <a:cs typeface="Trebuchet MS"/>
              </a:rPr>
              <a:t>MAVEN,</a:t>
            </a:r>
            <a:r>
              <a:rPr sz="1392" spc="45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exemple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apache- </a:t>
            </a:r>
            <a:r>
              <a:rPr sz="1392" spc="-4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maven-3.6.3-bin.zip</a:t>
            </a:r>
            <a:r>
              <a:rPr sz="1392" spc="-88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61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46" dirty="0">
                <a:latin typeface="Trebuchet MS"/>
                <a:cs typeface="Trebuchet MS"/>
              </a:rPr>
              <a:t>Ajoutez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système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97" dirty="0">
                <a:latin typeface="Trebuchet MS"/>
                <a:cs typeface="Trebuchet MS"/>
              </a:rPr>
              <a:t>MAVEN_HOME</a:t>
            </a:r>
            <a:r>
              <a:rPr sz="1392" spc="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pointez-la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dossier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Maven.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111" dirty="0">
                <a:latin typeface="Trebuchet MS"/>
                <a:cs typeface="Trebuchet MS"/>
              </a:rPr>
              <a:t>A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70" dirty="0">
                <a:latin typeface="Trebuchet MS"/>
                <a:cs typeface="Trebuchet MS"/>
              </a:rPr>
              <a:t>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-200" dirty="0">
                <a:latin typeface="Trebuchet MS"/>
                <a:cs typeface="Trebuchet MS"/>
              </a:rPr>
              <a:t>’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nn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74" dirty="0">
                <a:latin typeface="Trebuchet MS"/>
                <a:cs typeface="Trebuchet MS"/>
              </a:rPr>
              <a:t>v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51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116" dirty="0">
                <a:latin typeface="Trebuchet MS"/>
                <a:cs typeface="Trebuchet MS"/>
              </a:rPr>
              <a:t>%</a:t>
            </a:r>
            <a:r>
              <a:rPr sz="1392" spc="135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51" dirty="0">
                <a:latin typeface="Trebuchet MS"/>
                <a:cs typeface="Trebuchet MS"/>
              </a:rPr>
              <a:t>_</a:t>
            </a:r>
            <a:r>
              <a:rPr sz="1392" spc="125" dirty="0">
                <a:latin typeface="Trebuchet MS"/>
                <a:cs typeface="Trebuchet MS"/>
              </a:rPr>
              <a:t>H</a:t>
            </a:r>
            <a:r>
              <a:rPr sz="1392" spc="227" dirty="0">
                <a:latin typeface="Trebuchet MS"/>
                <a:cs typeface="Trebuchet MS"/>
              </a:rPr>
              <a:t>O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37" dirty="0">
                <a:latin typeface="Trebuchet MS"/>
                <a:cs typeface="Trebuchet MS"/>
              </a:rPr>
              <a:t>E</a:t>
            </a:r>
            <a:r>
              <a:rPr sz="1392" spc="130" dirty="0">
                <a:latin typeface="Trebuchet MS"/>
                <a:cs typeface="Trebuchet MS"/>
              </a:rPr>
              <a:t>%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9" dirty="0">
                <a:latin typeface="Trebuchet MS"/>
                <a:cs typeface="Trebuchet MS"/>
              </a:rPr>
              <a:t>Créez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mettez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jour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d’environnement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60" dirty="0">
                <a:latin typeface="Trebuchet MS"/>
                <a:cs typeface="Trebuchet MS"/>
              </a:rPr>
              <a:t>PATH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88" dirty="0">
                <a:latin typeface="Trebuchet MS"/>
                <a:cs typeface="Trebuchet MS"/>
              </a:rPr>
              <a:t>%M3%</a:t>
            </a:r>
            <a:endParaRPr sz="1392">
              <a:latin typeface="Trebuchet MS"/>
              <a:cs typeface="Trebuchet MS"/>
            </a:endParaRPr>
          </a:p>
          <a:p>
            <a:pPr marL="264644" indent="-253445">
              <a:spcBef>
                <a:spcPts val="36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23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13" dirty="0">
                <a:latin typeface="Trebuchet MS"/>
                <a:cs typeface="Trebuchet MS"/>
              </a:rPr>
              <a:t>f</a:t>
            </a:r>
            <a:r>
              <a:rPr sz="1764" spc="-116" dirty="0">
                <a:latin typeface="Trebuchet MS"/>
                <a:cs typeface="Trebuchet MS"/>
              </a:rPr>
              <a:t>ie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260" dirty="0">
                <a:latin typeface="Trebuchet MS"/>
                <a:cs typeface="Trebuchet MS"/>
              </a:rPr>
              <a:t>’</a:t>
            </a:r>
            <a:r>
              <a:rPr sz="1764" spc="-97" dirty="0">
                <a:latin typeface="Trebuchet MS"/>
                <a:cs typeface="Trebuchet MS"/>
              </a:rPr>
              <a:t>i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35" dirty="0">
                <a:latin typeface="Trebuchet MS"/>
                <a:cs typeface="Trebuchet MS"/>
              </a:rPr>
              <a:t>ll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3" dirty="0">
                <a:latin typeface="Trebuchet MS"/>
                <a:cs typeface="Trebuchet MS"/>
              </a:rPr>
              <a:t> 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06" dirty="0">
                <a:latin typeface="Trebuchet MS"/>
                <a:cs typeface="Trebuchet MS"/>
              </a:rPr>
              <a:t>m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endParaRPr sz="1764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67933" y="1980432"/>
            <a:ext cx="2400685" cy="748556"/>
            <a:chOff x="3116580" y="2133600"/>
            <a:chExt cx="2586355" cy="806450"/>
          </a:xfrm>
        </p:grpSpPr>
        <p:sp>
          <p:nvSpPr>
            <p:cNvPr id="6" name="object 6"/>
            <p:cNvSpPr/>
            <p:nvPr/>
          </p:nvSpPr>
          <p:spPr>
            <a:xfrm>
              <a:off x="3124200" y="2141220"/>
              <a:ext cx="2573020" cy="792480"/>
            </a:xfrm>
            <a:custGeom>
              <a:avLst/>
              <a:gdLst/>
              <a:ahLst/>
              <a:cxnLst/>
              <a:rect l="l" t="t" r="r" b="b"/>
              <a:pathLst>
                <a:path w="2573020" h="792480">
                  <a:moveTo>
                    <a:pt x="2572512" y="792479"/>
                  </a:moveTo>
                  <a:lnTo>
                    <a:pt x="0" y="792479"/>
                  </a:lnTo>
                  <a:lnTo>
                    <a:pt x="0" y="0"/>
                  </a:lnTo>
                  <a:lnTo>
                    <a:pt x="2572512" y="0"/>
                  </a:lnTo>
                  <a:lnTo>
                    <a:pt x="2572512" y="79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80" y="2133600"/>
              <a:ext cx="2586355" cy="806450"/>
            </a:xfrm>
            <a:custGeom>
              <a:avLst/>
              <a:gdLst/>
              <a:ahLst/>
              <a:cxnLst/>
              <a:rect l="l" t="t" r="r" b="b"/>
              <a:pathLst>
                <a:path w="2586354" h="806450">
                  <a:moveTo>
                    <a:pt x="2583180" y="806195"/>
                  </a:moveTo>
                  <a:lnTo>
                    <a:pt x="3048" y="806195"/>
                  </a:lnTo>
                  <a:lnTo>
                    <a:pt x="0" y="80314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92480"/>
                  </a:lnTo>
                  <a:lnTo>
                    <a:pt x="7620" y="792480"/>
                  </a:lnTo>
                  <a:lnTo>
                    <a:pt x="15240" y="800099"/>
                  </a:lnTo>
                  <a:lnTo>
                    <a:pt x="2586227" y="800099"/>
                  </a:lnTo>
                  <a:lnTo>
                    <a:pt x="2586227" y="803147"/>
                  </a:lnTo>
                  <a:lnTo>
                    <a:pt x="2583180" y="806195"/>
                  </a:lnTo>
                  <a:close/>
                </a:path>
                <a:path w="2586354" h="80645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2586354" h="806450">
                  <a:moveTo>
                    <a:pt x="25725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2572511" y="7620"/>
                  </a:lnTo>
                  <a:lnTo>
                    <a:pt x="2580132" y="13716"/>
                  </a:lnTo>
                  <a:lnTo>
                    <a:pt x="2586227" y="13716"/>
                  </a:lnTo>
                  <a:lnTo>
                    <a:pt x="2586227" y="792480"/>
                  </a:lnTo>
                  <a:lnTo>
                    <a:pt x="2580132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13716"/>
                  </a:moveTo>
                  <a:lnTo>
                    <a:pt x="2580132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806450">
                  <a:moveTo>
                    <a:pt x="15240" y="800099"/>
                  </a:moveTo>
                  <a:lnTo>
                    <a:pt x="7620" y="792480"/>
                  </a:lnTo>
                  <a:lnTo>
                    <a:pt x="15240" y="792480"/>
                  </a:lnTo>
                  <a:lnTo>
                    <a:pt x="15240" y="800099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15240" y="800099"/>
                  </a:lnTo>
                  <a:lnTo>
                    <a:pt x="15240" y="792480"/>
                  </a:lnTo>
                  <a:lnTo>
                    <a:pt x="2572511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800099"/>
                  </a:moveTo>
                  <a:lnTo>
                    <a:pt x="2572511" y="800099"/>
                  </a:lnTo>
                  <a:lnTo>
                    <a:pt x="2580132" y="792480"/>
                  </a:lnTo>
                  <a:lnTo>
                    <a:pt x="2586227" y="792480"/>
                  </a:lnTo>
                  <a:lnTo>
                    <a:pt x="2586227" y="80009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5006" y="1987505"/>
            <a:ext cx="2388307" cy="684704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73086" marR="364843">
              <a:lnSpc>
                <a:spcPts val="2580"/>
              </a:lnSpc>
              <a:spcBef>
                <a:spcPts val="139"/>
              </a:spcBef>
            </a:pPr>
            <a:r>
              <a:rPr sz="1392" spc="9" dirty="0">
                <a:latin typeface="Calibri"/>
                <a:cs typeface="Calibri"/>
              </a:rPr>
              <a:t>apt-cache search maven </a:t>
            </a:r>
            <a:r>
              <a:rPr sz="1392" spc="14" dirty="0">
                <a:latin typeface="Calibri"/>
                <a:cs typeface="Calibri"/>
              </a:rPr>
              <a:t> sudo</a:t>
            </a:r>
            <a:r>
              <a:rPr sz="1392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apt-get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dirty="0">
                <a:latin typeface="Calibri"/>
                <a:cs typeface="Calibri"/>
              </a:rPr>
              <a:t>install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maven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5776" y="4590357"/>
            <a:ext cx="2400685" cy="419073"/>
            <a:chOff x="1638300" y="4945379"/>
            <a:chExt cx="2586355" cy="451484"/>
          </a:xfrm>
        </p:grpSpPr>
        <p:sp>
          <p:nvSpPr>
            <p:cNvPr id="10" name="object 10"/>
            <p:cNvSpPr/>
            <p:nvPr/>
          </p:nvSpPr>
          <p:spPr>
            <a:xfrm>
              <a:off x="1645920" y="4952999"/>
              <a:ext cx="2571115" cy="436245"/>
            </a:xfrm>
            <a:custGeom>
              <a:avLst/>
              <a:gdLst/>
              <a:ahLst/>
              <a:cxnLst/>
              <a:rect l="l" t="t" r="r" b="b"/>
              <a:pathLst>
                <a:path w="2571115" h="436245">
                  <a:moveTo>
                    <a:pt x="257098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2570987" y="0"/>
                  </a:lnTo>
                  <a:lnTo>
                    <a:pt x="2570987" y="435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4945379"/>
              <a:ext cx="2586355" cy="451484"/>
            </a:xfrm>
            <a:custGeom>
              <a:avLst/>
              <a:gdLst/>
              <a:ahLst/>
              <a:cxnLst/>
              <a:rect l="l" t="t" r="r" b="b"/>
              <a:pathLst>
                <a:path w="2586354" h="451485">
                  <a:moveTo>
                    <a:pt x="2583180" y="451104"/>
                  </a:moveTo>
                  <a:lnTo>
                    <a:pt x="3048" y="451104"/>
                  </a:lnTo>
                  <a:lnTo>
                    <a:pt x="0" y="4480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7388"/>
                  </a:lnTo>
                  <a:lnTo>
                    <a:pt x="7620" y="437388"/>
                  </a:lnTo>
                  <a:lnTo>
                    <a:pt x="13716" y="443483"/>
                  </a:lnTo>
                  <a:lnTo>
                    <a:pt x="2586227" y="443483"/>
                  </a:lnTo>
                  <a:lnTo>
                    <a:pt x="2586227" y="448056"/>
                  </a:lnTo>
                  <a:lnTo>
                    <a:pt x="2583180" y="451104"/>
                  </a:lnTo>
                  <a:close/>
                </a:path>
                <a:path w="2586354" h="4514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86354" h="451485">
                  <a:moveTo>
                    <a:pt x="25725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2572511" y="7620"/>
                  </a:lnTo>
                  <a:lnTo>
                    <a:pt x="2578608" y="13716"/>
                  </a:lnTo>
                  <a:lnTo>
                    <a:pt x="2586227" y="13716"/>
                  </a:lnTo>
                  <a:lnTo>
                    <a:pt x="2586227" y="437388"/>
                  </a:lnTo>
                  <a:lnTo>
                    <a:pt x="2578608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13716"/>
                  </a:moveTo>
                  <a:lnTo>
                    <a:pt x="2578608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451485">
                  <a:moveTo>
                    <a:pt x="13716" y="443483"/>
                  </a:moveTo>
                  <a:lnTo>
                    <a:pt x="7620" y="437388"/>
                  </a:lnTo>
                  <a:lnTo>
                    <a:pt x="13716" y="437388"/>
                  </a:lnTo>
                  <a:lnTo>
                    <a:pt x="13716" y="443483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13716" y="443483"/>
                  </a:lnTo>
                  <a:lnTo>
                    <a:pt x="13716" y="437388"/>
                  </a:lnTo>
                  <a:lnTo>
                    <a:pt x="2572511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443483"/>
                  </a:moveTo>
                  <a:lnTo>
                    <a:pt x="2572511" y="443483"/>
                  </a:lnTo>
                  <a:lnTo>
                    <a:pt x="2578608" y="437388"/>
                  </a:lnTo>
                  <a:lnTo>
                    <a:pt x="2586227" y="437388"/>
                  </a:lnTo>
                  <a:lnTo>
                    <a:pt x="2586227" y="4434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2849" y="4597431"/>
            <a:ext cx="2386539" cy="319571"/>
          </a:xfrm>
          <a:prstGeom prst="rect">
            <a:avLst/>
          </a:prstGeom>
        </p:spPr>
        <p:txBody>
          <a:bodyPr vert="horz" wrap="square" lIns="0" tIns="104326" rIns="0" bIns="0" rtlCol="0">
            <a:spAutoFit/>
          </a:bodyPr>
          <a:lstStyle/>
          <a:p>
            <a:pPr marL="73086">
              <a:spcBef>
                <a:spcPts val="821"/>
              </a:spcBef>
            </a:pPr>
            <a:r>
              <a:rPr sz="1392" spc="5" dirty="0">
                <a:latin typeface="Calibri"/>
                <a:cs typeface="Calibri"/>
              </a:rPr>
              <a:t>mvn</a:t>
            </a:r>
            <a:r>
              <a:rPr sz="1392" spc="-14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-v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3385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6552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462853" y="3047969"/>
            <a:ext cx="7242724" cy="221018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b="1" i="1" spc="-51" dirty="0">
                <a:latin typeface="Trebuchet MS"/>
                <a:cs typeface="Trebuchet MS"/>
              </a:rPr>
              <a:t>mvn</a:t>
            </a:r>
            <a:r>
              <a:rPr sz="1578" b="1" i="1" spc="-46" dirty="0">
                <a:latin typeface="Trebuchet MS"/>
                <a:cs typeface="Trebuchet MS"/>
              </a:rPr>
              <a:t> </a:t>
            </a:r>
            <a:r>
              <a:rPr sz="1578" b="1" i="1" spc="-74" dirty="0">
                <a:latin typeface="Trebuchet MS"/>
                <a:cs typeface="Trebuchet MS"/>
              </a:rPr>
              <a:t>archetype:generate</a:t>
            </a:r>
            <a:r>
              <a:rPr sz="1578" b="1" i="1" spc="-37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35" dirty="0">
                <a:latin typeface="Trebuchet MS"/>
                <a:cs typeface="Trebuchet MS"/>
              </a:rPr>
              <a:t>la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permettant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générer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un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maven</a:t>
            </a:r>
            <a:endParaRPr sz="1578">
              <a:latin typeface="Trebuchet MS"/>
              <a:cs typeface="Trebuchet MS"/>
            </a:endParaRPr>
          </a:p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181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qu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21" dirty="0">
                <a:latin typeface="Trebuchet MS"/>
                <a:cs typeface="Trebuchet MS"/>
              </a:rPr>
              <a:t>è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139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d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28" dirty="0"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635381" lvl="1" indent="-254034">
              <a:spcBef>
                <a:spcPts val="7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42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13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42" dirty="0">
                <a:latin typeface="Trebuchet MS"/>
                <a:cs typeface="Trebuchet MS"/>
              </a:rPr>
              <a:t>-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spcBef>
                <a:spcPts val="5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62" dirty="0">
                <a:latin typeface="Trebuchet MS"/>
                <a:cs typeface="Trebuchet MS"/>
              </a:rPr>
              <a:t>f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28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0" dirty="0">
                <a:latin typeface="Trebuchet MS"/>
                <a:cs typeface="Trebuchet MS"/>
              </a:rPr>
              <a:t>m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lnSpc>
                <a:spcPts val="2056"/>
              </a:lnSpc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1" dirty="0">
                <a:latin typeface="Trebuchet MS"/>
                <a:cs typeface="Trebuchet MS"/>
              </a:rPr>
              <a:t>-DarchetypeArtifactId={archetype-name}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9" dirty="0">
                <a:latin typeface="Trebuchet MS"/>
                <a:cs typeface="Trebuchet MS"/>
              </a:rPr>
              <a:t> nom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archetype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type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635381" marR="5894" lvl="1" indent="-253445">
              <a:lnSpc>
                <a:spcPts val="1726"/>
              </a:lnSpc>
              <a:spcBef>
                <a:spcPts val="33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32" dirty="0">
                <a:latin typeface="Trebuchet MS"/>
                <a:cs typeface="Trebuchet MS"/>
              </a:rPr>
              <a:t>-DarchetypeGroupId={archetype-groupId}</a:t>
            </a:r>
            <a:r>
              <a:rPr sz="1392" spc="7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35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l’identifiant</a:t>
            </a:r>
            <a:r>
              <a:rPr sz="1392" spc="7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groupe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l’archetype</a:t>
            </a:r>
            <a:r>
              <a:rPr sz="1392" spc="8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(valeur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défaut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org.apache.maven.archetypes)</a:t>
            </a:r>
            <a:endParaRPr sz="1392">
              <a:latin typeface="Trebuchet MS"/>
              <a:cs typeface="Trebuchet MS"/>
            </a:endParaRPr>
          </a:p>
          <a:p>
            <a:pPr marL="635381" marR="4715" lvl="1" indent="-253445">
              <a:lnSpc>
                <a:spcPts val="1726"/>
              </a:lnSpc>
              <a:spcBef>
                <a:spcPts val="32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42" dirty="0">
                <a:latin typeface="Trebuchet MS"/>
                <a:cs typeface="Trebuchet MS"/>
              </a:rPr>
              <a:t>-DinteractiveMode=false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(facultatif)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éviter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demander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confirmations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d’afficher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détaillant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différentes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phases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2813" y="1474007"/>
            <a:ext cx="8152779" cy="1440529"/>
            <a:chOff x="1182624" y="1588008"/>
            <a:chExt cx="8783320" cy="1551940"/>
          </a:xfrm>
        </p:grpSpPr>
        <p:sp>
          <p:nvSpPr>
            <p:cNvPr id="5" name="object 5"/>
            <p:cNvSpPr/>
            <p:nvPr/>
          </p:nvSpPr>
          <p:spPr>
            <a:xfrm>
              <a:off x="1190243" y="1594104"/>
              <a:ext cx="8768080" cy="1539240"/>
            </a:xfrm>
            <a:custGeom>
              <a:avLst/>
              <a:gdLst/>
              <a:ahLst/>
              <a:cxnLst/>
              <a:rect l="l" t="t" r="r" b="b"/>
              <a:pathLst>
                <a:path w="8768080" h="1539239">
                  <a:moveTo>
                    <a:pt x="8767571" y="1539239"/>
                  </a:moveTo>
                  <a:lnTo>
                    <a:pt x="0" y="1539239"/>
                  </a:lnTo>
                  <a:lnTo>
                    <a:pt x="0" y="0"/>
                  </a:lnTo>
                  <a:lnTo>
                    <a:pt x="8767571" y="0"/>
                  </a:lnTo>
                  <a:lnTo>
                    <a:pt x="8767571" y="1539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82624" y="1588008"/>
              <a:ext cx="8783320" cy="1551940"/>
            </a:xfrm>
            <a:custGeom>
              <a:avLst/>
              <a:gdLst/>
              <a:ahLst/>
              <a:cxnLst/>
              <a:rect l="l" t="t" r="r" b="b"/>
              <a:pathLst>
                <a:path w="8783320" h="1551939">
                  <a:moveTo>
                    <a:pt x="8779764" y="1551432"/>
                  </a:moveTo>
                  <a:lnTo>
                    <a:pt x="3048" y="1551432"/>
                  </a:lnTo>
                  <a:lnTo>
                    <a:pt x="0" y="1548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9764" y="0"/>
                  </a:lnTo>
                  <a:lnTo>
                    <a:pt x="8782812" y="3048"/>
                  </a:lnTo>
                  <a:lnTo>
                    <a:pt x="87828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37716"/>
                  </a:lnTo>
                  <a:lnTo>
                    <a:pt x="7620" y="1537716"/>
                  </a:lnTo>
                  <a:lnTo>
                    <a:pt x="15240" y="1545336"/>
                  </a:lnTo>
                  <a:lnTo>
                    <a:pt x="8782812" y="1545336"/>
                  </a:lnTo>
                  <a:lnTo>
                    <a:pt x="8782812" y="1548384"/>
                  </a:lnTo>
                  <a:lnTo>
                    <a:pt x="8779764" y="1551432"/>
                  </a:lnTo>
                  <a:close/>
                </a:path>
                <a:path w="8783320" h="1551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8783320" h="1551939">
                  <a:moveTo>
                    <a:pt x="87690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8769096" y="6096"/>
                  </a:lnTo>
                  <a:lnTo>
                    <a:pt x="8769096" y="1371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8769096" y="6096"/>
                  </a:lnTo>
                  <a:lnTo>
                    <a:pt x="8775192" y="13716"/>
                  </a:lnTo>
                  <a:lnTo>
                    <a:pt x="8782812" y="13716"/>
                  </a:lnTo>
                  <a:lnTo>
                    <a:pt x="8782812" y="1537716"/>
                  </a:lnTo>
                  <a:lnTo>
                    <a:pt x="8775192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3716"/>
                  </a:moveTo>
                  <a:lnTo>
                    <a:pt x="8775192" y="13716"/>
                  </a:lnTo>
                  <a:lnTo>
                    <a:pt x="8769096" y="6096"/>
                  </a:lnTo>
                  <a:lnTo>
                    <a:pt x="8782812" y="6096"/>
                  </a:lnTo>
                  <a:lnTo>
                    <a:pt x="8782812" y="13716"/>
                  </a:lnTo>
                  <a:close/>
                </a:path>
                <a:path w="8783320" h="1551939">
                  <a:moveTo>
                    <a:pt x="15240" y="1545336"/>
                  </a:moveTo>
                  <a:lnTo>
                    <a:pt x="7620" y="1537716"/>
                  </a:lnTo>
                  <a:lnTo>
                    <a:pt x="15240" y="1537716"/>
                  </a:lnTo>
                  <a:lnTo>
                    <a:pt x="15240" y="154533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15240" y="1545336"/>
                  </a:lnTo>
                  <a:lnTo>
                    <a:pt x="15240" y="1537716"/>
                  </a:lnTo>
                  <a:lnTo>
                    <a:pt x="8769096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545336"/>
                  </a:moveTo>
                  <a:lnTo>
                    <a:pt x="8769096" y="1545336"/>
                  </a:lnTo>
                  <a:lnTo>
                    <a:pt x="8775192" y="1537716"/>
                  </a:lnTo>
                  <a:lnTo>
                    <a:pt x="8782812" y="1537716"/>
                  </a:lnTo>
                  <a:lnTo>
                    <a:pt x="8782812" y="1545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9886" y="1479665"/>
            <a:ext cx="8138633" cy="1356798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b="1" spc="9" dirty="0">
                <a:latin typeface="Calibri"/>
                <a:cs typeface="Calibri"/>
              </a:rPr>
              <a:t>mvn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archetype:generate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5" dirty="0">
                <a:latin typeface="Calibri"/>
                <a:cs typeface="Calibri"/>
              </a:rPr>
              <a:t>-DgroupId={project-packaging}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-DartifactId={project-name}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19"/>
              </a:spcBef>
            </a:pPr>
            <a:r>
              <a:rPr sz="1439" b="1" spc="5" dirty="0">
                <a:latin typeface="Calibri"/>
                <a:cs typeface="Calibri"/>
              </a:rPr>
              <a:t>-DarchetypeGroupId={archetype-groupId}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-DarchetypeArtifactId={archetype-name}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dirty="0">
                <a:latin typeface="Calibri"/>
                <a:cs typeface="Calibri"/>
              </a:rPr>
              <a:t>-DinteractiveMode=false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Intégration Continue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0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52546"/>
            <a:ext cx="415115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407183"/>
            <a:ext cx="6662740" cy="569880"/>
          </a:xfrm>
          <a:prstGeom prst="rect">
            <a:avLst/>
          </a:prstGeom>
        </p:spPr>
        <p:txBody>
          <a:bodyPr vert="horz" wrap="square" lIns="0" tIns="49511" rIns="0" bIns="0" rtlCol="0">
            <a:spAutoFit/>
          </a:bodyPr>
          <a:lstStyle/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dirty="0">
                <a:latin typeface="Trebuchet MS"/>
                <a:cs typeface="Trebuchet MS"/>
              </a:rPr>
              <a:t>Ouvrez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Terminal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placez-vous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dans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répertoire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" dirty="0">
                <a:latin typeface="Trebuchet MS"/>
                <a:cs typeface="Trebuchet MS"/>
              </a:rPr>
              <a:t>où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6" dirty="0">
                <a:latin typeface="Trebuchet MS"/>
                <a:cs typeface="Trebuchet MS"/>
              </a:rPr>
              <a:t> voulez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créer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projet.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45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74" dirty="0">
                <a:latin typeface="Trebuchet MS"/>
                <a:cs typeface="Trebuchet MS"/>
              </a:rPr>
              <a:t>Lancez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125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partir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l'archétype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(copier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en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une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seule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ligne)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99" y="2745242"/>
            <a:ext cx="7809151" cy="185110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lnSpc>
                <a:spcPts val="1675"/>
              </a:lnSpc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va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poser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questions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11" dirty="0">
                <a:latin typeface="Trebuchet MS"/>
                <a:cs typeface="Trebuchet MS"/>
              </a:rPr>
              <a:t>afin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personnaliser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votre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  <a:p>
            <a:pPr marL="638328" lvl="1" indent="-254034">
              <a:lnSpc>
                <a:spcPts val="165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u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9" dirty="0">
                <a:latin typeface="Trebuchet MS"/>
                <a:cs typeface="Trebuchet MS"/>
              </a:rPr>
              <a:t>x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9" dirty="0">
                <a:latin typeface="Trebuchet MS"/>
                <a:cs typeface="Trebuchet MS"/>
              </a:rPr>
              <a:t>o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74" dirty="0">
                <a:latin typeface="Trebuchet MS"/>
                <a:cs typeface="Trebuchet MS"/>
              </a:rPr>
              <a:t>i</a:t>
            </a:r>
            <a:r>
              <a:rPr sz="1299" spc="-172" dirty="0">
                <a:latin typeface="Trebuchet MS"/>
                <a:cs typeface="Trebuchet MS"/>
              </a:rPr>
              <a:t>f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c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14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4" dirty="0">
                <a:latin typeface="Trebuchet MS"/>
                <a:cs typeface="Trebuchet MS"/>
              </a:rPr>
              <a:t>o</a:t>
            </a:r>
            <a:r>
              <a:rPr sz="1299" spc="-51" dirty="0">
                <a:latin typeface="Trebuchet MS"/>
                <a:cs typeface="Trebuchet MS"/>
              </a:rPr>
              <a:t>n</a:t>
            </a:r>
            <a:r>
              <a:rPr sz="1299" spc="-65" dirty="0">
                <a:latin typeface="Trebuchet MS"/>
                <a:cs typeface="Trebuchet MS"/>
              </a:rPr>
              <a:t>-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i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70" dirty="0">
                <a:latin typeface="Trebuchet MS"/>
                <a:cs typeface="Trebuchet MS"/>
              </a:rPr>
              <a:t>v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14" dirty="0">
                <a:latin typeface="Trebuchet MS"/>
                <a:cs typeface="Trebuchet MS"/>
              </a:rPr>
              <a:t>r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n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65" dirty="0">
                <a:latin typeface="Trebuchet MS"/>
                <a:cs typeface="Trebuchet MS"/>
              </a:rPr>
              <a:t>(</a:t>
            </a:r>
            <a:r>
              <a:rPr sz="1299" spc="-23" dirty="0">
                <a:latin typeface="Trebuchet MS"/>
                <a:cs typeface="Trebuchet MS"/>
              </a:rPr>
              <a:t>1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32" dirty="0">
                <a:latin typeface="Trebuchet MS"/>
                <a:cs typeface="Trebuchet MS"/>
              </a:rPr>
              <a:t>0</a:t>
            </a:r>
            <a:r>
              <a:rPr sz="1299" spc="-56" dirty="0">
                <a:latin typeface="Trebuchet MS"/>
                <a:cs typeface="Trebuchet MS"/>
              </a:rPr>
              <a:t>-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181" dirty="0">
                <a:latin typeface="Trebuchet MS"/>
                <a:cs typeface="Trebuchet MS"/>
              </a:rPr>
              <a:t>N</a:t>
            </a:r>
            <a:r>
              <a:rPr sz="1299" spc="93" dirty="0">
                <a:latin typeface="Trebuchet MS"/>
                <a:cs typeface="Trebuchet MS"/>
              </a:rPr>
              <a:t>A</a:t>
            </a:r>
            <a:r>
              <a:rPr sz="1299" spc="-60" dirty="0">
                <a:latin typeface="Trebuchet MS"/>
                <a:cs typeface="Trebuchet MS"/>
              </a:rPr>
              <a:t>P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97" dirty="0">
                <a:latin typeface="Trebuchet MS"/>
                <a:cs typeface="Trebuchet MS"/>
              </a:rPr>
              <a:t>H</a:t>
            </a:r>
            <a:r>
              <a:rPr sz="1299" spc="189" dirty="0">
                <a:latin typeface="Trebuchet MS"/>
                <a:cs typeface="Trebuchet MS"/>
              </a:rPr>
              <a:t>O</a:t>
            </a:r>
            <a:r>
              <a:rPr sz="1299" spc="23" dirty="0">
                <a:latin typeface="Trebuchet MS"/>
                <a:cs typeface="Trebuchet MS"/>
              </a:rPr>
              <a:t>T</a:t>
            </a:r>
            <a:r>
              <a:rPr sz="1299" spc="-60" dirty="0">
                <a:latin typeface="Trebuchet MS"/>
                <a:cs typeface="Trebuchet MS"/>
              </a:rPr>
              <a:t>)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23" dirty="0">
                <a:latin typeface="Trebuchet MS"/>
                <a:cs typeface="Trebuchet MS"/>
              </a:rPr>
              <a:t>s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4" dirty="0">
                <a:latin typeface="Trebuchet MS"/>
                <a:cs typeface="Trebuchet MS"/>
              </a:rPr>
              <a:t>z</a:t>
            </a:r>
            <a:r>
              <a:rPr sz="1299" spc="-37" dirty="0">
                <a:latin typeface="Trebuchet MS"/>
                <a:cs typeface="Trebuchet MS"/>
              </a:rPr>
              <a:t> </a:t>
            </a:r>
            <a:r>
              <a:rPr sz="1299" spc="-84" dirty="0">
                <a:latin typeface="Trebuchet MS"/>
                <a:cs typeface="Trebuchet MS"/>
              </a:rPr>
              <a:t>v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51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70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3" dirty="0">
                <a:latin typeface="Trebuchet MS"/>
                <a:cs typeface="Trebuchet MS"/>
              </a:rPr>
              <a:t>package</a:t>
            </a:r>
            <a:r>
              <a:rPr sz="1299" spc="-19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(org.exemple.demo)</a:t>
            </a:r>
            <a:r>
              <a:rPr sz="1299" spc="-70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5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laissez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vide</a:t>
            </a:r>
            <a:endParaRPr sz="1299">
              <a:latin typeface="Trebuchet MS"/>
              <a:cs typeface="Trebuchet MS"/>
            </a:endParaRPr>
          </a:p>
          <a:p>
            <a:pPr marL="264644" marR="4715" indent="-253445">
              <a:lnSpc>
                <a:spcPct val="71600"/>
              </a:lnSpc>
              <a:spcBef>
                <a:spcPts val="124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60" dirty="0">
                <a:latin typeface="Trebuchet MS"/>
                <a:cs typeface="Trebuchet MS"/>
              </a:rPr>
              <a:t>Ensuite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Maven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demande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confirmer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paramètres,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il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suffit</a:t>
            </a:r>
            <a:r>
              <a:rPr sz="1439" spc="-37" dirty="0">
                <a:latin typeface="Trebuchet MS"/>
                <a:cs typeface="Trebuchet MS"/>
              </a:rPr>
              <a:t> donc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taper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touche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Entrée.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3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crée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squelette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devriez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voir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résultat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comme </a:t>
            </a:r>
            <a:r>
              <a:rPr sz="1439" spc="-79" dirty="0">
                <a:latin typeface="Trebuchet MS"/>
                <a:cs typeface="Trebuchet MS"/>
              </a:rPr>
              <a:t>celui-ci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0170" y="2042673"/>
            <a:ext cx="5406698" cy="673701"/>
            <a:chOff x="1470659" y="2200655"/>
            <a:chExt cx="5824855" cy="725805"/>
          </a:xfrm>
        </p:grpSpPr>
        <p:sp>
          <p:nvSpPr>
            <p:cNvPr id="6" name="object 6"/>
            <p:cNvSpPr/>
            <p:nvPr/>
          </p:nvSpPr>
          <p:spPr>
            <a:xfrm>
              <a:off x="1478279" y="2206751"/>
              <a:ext cx="5809615" cy="711835"/>
            </a:xfrm>
            <a:custGeom>
              <a:avLst/>
              <a:gdLst/>
              <a:ahLst/>
              <a:cxnLst/>
              <a:rect l="l" t="t" r="r" b="b"/>
              <a:pathLst>
                <a:path w="5809615" h="711835">
                  <a:moveTo>
                    <a:pt x="5809487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5809487" y="0"/>
                  </a:lnTo>
                  <a:lnTo>
                    <a:pt x="5809487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1470659" y="2200655"/>
              <a:ext cx="5824855" cy="725805"/>
            </a:xfrm>
            <a:custGeom>
              <a:avLst/>
              <a:gdLst/>
              <a:ahLst/>
              <a:cxnLst/>
              <a:rect l="l" t="t" r="r" b="b"/>
              <a:pathLst>
                <a:path w="5824855" h="725805">
                  <a:moveTo>
                    <a:pt x="5821680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821680" y="0"/>
                  </a:lnTo>
                  <a:lnTo>
                    <a:pt x="5824728" y="3048"/>
                  </a:lnTo>
                  <a:lnTo>
                    <a:pt x="58247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7804"/>
                  </a:lnTo>
                  <a:lnTo>
                    <a:pt x="5824728" y="717804"/>
                  </a:lnTo>
                  <a:lnTo>
                    <a:pt x="5824728" y="722375"/>
                  </a:lnTo>
                  <a:lnTo>
                    <a:pt x="5821680" y="725423"/>
                  </a:lnTo>
                  <a:close/>
                </a:path>
                <a:path w="5824855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824855" h="725805">
                  <a:moveTo>
                    <a:pt x="58110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811012" y="6096"/>
                  </a:lnTo>
                  <a:lnTo>
                    <a:pt x="5811012" y="13716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5811012" y="6096"/>
                  </a:lnTo>
                  <a:lnTo>
                    <a:pt x="5817107" y="13716"/>
                  </a:lnTo>
                  <a:lnTo>
                    <a:pt x="5824728" y="13716"/>
                  </a:lnTo>
                  <a:lnTo>
                    <a:pt x="5824728" y="711708"/>
                  </a:lnTo>
                  <a:lnTo>
                    <a:pt x="5817107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13716"/>
                  </a:moveTo>
                  <a:lnTo>
                    <a:pt x="5817107" y="13716"/>
                  </a:lnTo>
                  <a:lnTo>
                    <a:pt x="5811012" y="6096"/>
                  </a:lnTo>
                  <a:lnTo>
                    <a:pt x="5824728" y="6096"/>
                  </a:lnTo>
                  <a:lnTo>
                    <a:pt x="5824728" y="13716"/>
                  </a:lnTo>
                  <a:close/>
                </a:path>
                <a:path w="5824855" h="725805">
                  <a:moveTo>
                    <a:pt x="13716" y="717804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5811012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717804"/>
                  </a:moveTo>
                  <a:lnTo>
                    <a:pt x="5811012" y="717804"/>
                  </a:lnTo>
                  <a:lnTo>
                    <a:pt x="5817107" y="711708"/>
                  </a:lnTo>
                  <a:lnTo>
                    <a:pt x="5824728" y="711708"/>
                  </a:lnTo>
                  <a:lnTo>
                    <a:pt x="5824728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47244" y="2048332"/>
            <a:ext cx="5392552" cy="599260"/>
          </a:xfrm>
          <a:prstGeom prst="rect">
            <a:avLst/>
          </a:prstGeom>
        </p:spPr>
        <p:txBody>
          <a:bodyPr vert="horz" wrap="square" lIns="0" tIns="20630" rIns="0" bIns="0" rtlCol="0">
            <a:spAutoFit/>
          </a:bodyPr>
          <a:lstStyle/>
          <a:p>
            <a:pPr marL="73086">
              <a:spcBef>
                <a:spcPts val="162"/>
              </a:spcBef>
            </a:pPr>
            <a:r>
              <a:rPr sz="1253" b="1" dirty="0">
                <a:latin typeface="Courier New"/>
                <a:cs typeface="Courier New"/>
              </a:rPr>
              <a:t>mvn</a:t>
            </a:r>
            <a:r>
              <a:rPr sz="1253" b="1" spc="-14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archetype:generate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19"/>
              </a:spcBef>
            </a:pPr>
            <a:r>
              <a:rPr sz="1253" b="1" spc="5" dirty="0">
                <a:latin typeface="Courier New"/>
                <a:cs typeface="Courier New"/>
              </a:rPr>
              <a:t>-DarchetypeArtifactId=maven-archetype-quickstart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32"/>
              </a:spcBef>
            </a:pPr>
            <a:r>
              <a:rPr sz="1253" b="1" spc="5" dirty="0">
                <a:latin typeface="Courier New"/>
                <a:cs typeface="Courier New"/>
              </a:rPr>
              <a:t>-DarchetypeVersion=1.1</a:t>
            </a:r>
            <a:endParaRPr sz="1253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065" y="4686551"/>
            <a:ext cx="5651305" cy="95485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1243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96326"/>
            <a:ext cx="39351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79" y="1411277"/>
            <a:ext cx="7417780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264644" marR="4715" indent="-253445">
              <a:lnSpc>
                <a:spcPts val="1717"/>
              </a:lnSpc>
              <a:spcBef>
                <a:spcPts val="31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56" dirty="0">
                <a:latin typeface="Trebuchet MS"/>
                <a:cs typeface="Trebuchet MS"/>
              </a:rPr>
              <a:t>Maven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créé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répertoire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mon-appli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(valeur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l'artifactId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saisie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plus</a:t>
            </a:r>
            <a:r>
              <a:rPr sz="1578" spc="-70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tôt)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et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y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généré </a:t>
            </a:r>
            <a:r>
              <a:rPr sz="1578" spc="-464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l'arborescence</a:t>
            </a:r>
            <a:r>
              <a:rPr sz="1578" spc="-8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suivante</a:t>
            </a:r>
            <a:r>
              <a:rPr sz="1578" spc="-79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7448" y="2070965"/>
            <a:ext cx="4218439" cy="3451610"/>
            <a:chOff x="1144524" y="2231135"/>
            <a:chExt cx="4544695" cy="3718560"/>
          </a:xfrm>
        </p:grpSpPr>
        <p:sp>
          <p:nvSpPr>
            <p:cNvPr id="5" name="object 5"/>
            <p:cNvSpPr/>
            <p:nvPr/>
          </p:nvSpPr>
          <p:spPr>
            <a:xfrm>
              <a:off x="1152143" y="2238755"/>
              <a:ext cx="4531360" cy="3705225"/>
            </a:xfrm>
            <a:custGeom>
              <a:avLst/>
              <a:gdLst/>
              <a:ahLst/>
              <a:cxnLst/>
              <a:rect l="l" t="t" r="r" b="b"/>
              <a:pathLst>
                <a:path w="4531360" h="3705225">
                  <a:moveTo>
                    <a:pt x="4530852" y="3704844"/>
                  </a:moveTo>
                  <a:lnTo>
                    <a:pt x="0" y="3704844"/>
                  </a:lnTo>
                  <a:lnTo>
                    <a:pt x="0" y="0"/>
                  </a:lnTo>
                  <a:lnTo>
                    <a:pt x="4530852" y="0"/>
                  </a:lnTo>
                  <a:lnTo>
                    <a:pt x="4530852" y="3704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44524" y="2231135"/>
              <a:ext cx="4544695" cy="3718560"/>
            </a:xfrm>
            <a:custGeom>
              <a:avLst/>
              <a:gdLst/>
              <a:ahLst/>
              <a:cxnLst/>
              <a:rect l="l" t="t" r="r" b="b"/>
              <a:pathLst>
                <a:path w="4544695" h="3718560">
                  <a:moveTo>
                    <a:pt x="4541520" y="3718560"/>
                  </a:moveTo>
                  <a:lnTo>
                    <a:pt x="3048" y="3718560"/>
                  </a:lnTo>
                  <a:lnTo>
                    <a:pt x="0" y="3715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541520" y="0"/>
                  </a:lnTo>
                  <a:lnTo>
                    <a:pt x="4544568" y="3048"/>
                  </a:lnTo>
                  <a:lnTo>
                    <a:pt x="45445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704844"/>
                  </a:lnTo>
                  <a:lnTo>
                    <a:pt x="7620" y="3704844"/>
                  </a:lnTo>
                  <a:lnTo>
                    <a:pt x="13716" y="3712464"/>
                  </a:lnTo>
                  <a:lnTo>
                    <a:pt x="4544568" y="3712464"/>
                  </a:lnTo>
                  <a:lnTo>
                    <a:pt x="4544568" y="3715512"/>
                  </a:lnTo>
                  <a:lnTo>
                    <a:pt x="4541520" y="3718560"/>
                  </a:lnTo>
                  <a:close/>
                </a:path>
                <a:path w="4544695" h="37185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544695" h="3718560">
                  <a:moveTo>
                    <a:pt x="453085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530852" y="7620"/>
                  </a:lnTo>
                  <a:lnTo>
                    <a:pt x="4530852" y="13716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4530852" y="7620"/>
                  </a:lnTo>
                  <a:lnTo>
                    <a:pt x="4538472" y="13716"/>
                  </a:lnTo>
                  <a:lnTo>
                    <a:pt x="4544568" y="13716"/>
                  </a:lnTo>
                  <a:lnTo>
                    <a:pt x="4544568" y="3704844"/>
                  </a:lnTo>
                  <a:lnTo>
                    <a:pt x="453847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13716"/>
                  </a:moveTo>
                  <a:lnTo>
                    <a:pt x="4538472" y="13716"/>
                  </a:lnTo>
                  <a:lnTo>
                    <a:pt x="4530852" y="7620"/>
                  </a:lnTo>
                  <a:lnTo>
                    <a:pt x="4544568" y="7620"/>
                  </a:lnTo>
                  <a:lnTo>
                    <a:pt x="4544568" y="13716"/>
                  </a:lnTo>
                  <a:close/>
                </a:path>
                <a:path w="4544695" h="3718560">
                  <a:moveTo>
                    <a:pt x="13716" y="3712464"/>
                  </a:moveTo>
                  <a:lnTo>
                    <a:pt x="7620" y="3704844"/>
                  </a:lnTo>
                  <a:lnTo>
                    <a:pt x="13716" y="3704844"/>
                  </a:lnTo>
                  <a:lnTo>
                    <a:pt x="13716" y="3712464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13716" y="3712464"/>
                  </a:lnTo>
                  <a:lnTo>
                    <a:pt x="13716" y="3704844"/>
                  </a:lnTo>
                  <a:lnTo>
                    <a:pt x="453085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3712464"/>
                  </a:moveTo>
                  <a:lnTo>
                    <a:pt x="4530852" y="3712464"/>
                  </a:lnTo>
                  <a:lnTo>
                    <a:pt x="4538472" y="3704844"/>
                  </a:lnTo>
                  <a:lnTo>
                    <a:pt x="4544568" y="3704844"/>
                  </a:lnTo>
                  <a:lnTo>
                    <a:pt x="4544568" y="371246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1653" y="2054429"/>
            <a:ext cx="3977368" cy="336534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25742" marR="6483" indent="-226332" algn="just">
              <a:lnSpc>
                <a:spcPct val="154700"/>
              </a:lnSpc>
              <a:spcBef>
                <a:spcPts val="84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37" dirty="0">
                <a:solidFill>
                  <a:srgbClr val="0000CC"/>
                </a:solidFill>
                <a:latin typeface="Trebuchet MS"/>
                <a:cs typeface="Trebuchet MS"/>
              </a:rPr>
              <a:t>pom.xml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description/configuration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10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8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v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000"/>
              </a:lnSpc>
              <a:spcBef>
                <a:spcPts val="246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23" dirty="0">
                <a:solidFill>
                  <a:srgbClr val="0000CC"/>
                </a:solidFill>
                <a:latin typeface="Trebuchet MS"/>
                <a:cs typeface="Trebuchet MS"/>
              </a:rPr>
              <a:t>src/main/java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70" dirty="0">
                <a:latin typeface="Trebuchet MS"/>
                <a:cs typeface="Trebuchet MS"/>
              </a:rPr>
              <a:t>les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93" dirty="0">
                <a:latin typeface="Trebuchet MS"/>
                <a:cs typeface="Trebuchet MS"/>
              </a:rPr>
              <a:t>l’application,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60" dirty="0">
                <a:latin typeface="Trebuchet MS"/>
                <a:cs typeface="Trebuchet MS"/>
              </a:rPr>
              <a:t>l'instant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App.java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le</a:t>
            </a:r>
            <a:r>
              <a:rPr sz="1392" spc="-9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 </a:t>
            </a:r>
            <a:r>
              <a:rPr sz="1392" spc="-79" dirty="0">
                <a:latin typeface="Trebuchet MS"/>
                <a:cs typeface="Trebuchet MS"/>
              </a:rPr>
              <a:t> org.exemple.demo.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200"/>
              </a:lnSpc>
              <a:spcBef>
                <a:spcPts val="241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32" dirty="0">
                <a:solidFill>
                  <a:srgbClr val="0000CC"/>
                </a:solidFill>
                <a:latin typeface="Trebuchet MS"/>
                <a:cs typeface="Trebuchet MS"/>
              </a:rPr>
              <a:t>src/test/java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des</a:t>
            </a:r>
            <a:r>
              <a:rPr sz="1392" spc="-51" dirty="0">
                <a:latin typeface="Trebuchet MS"/>
                <a:cs typeface="Trebuchet MS"/>
              </a:rPr>
              <a:t> tests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JUnit </a:t>
            </a:r>
            <a:r>
              <a:rPr sz="1392" spc="-56" dirty="0">
                <a:latin typeface="Trebuchet MS"/>
                <a:cs typeface="Trebuchet MS"/>
              </a:rPr>
              <a:t>de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mon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application. </a:t>
            </a: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contient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88" dirty="0">
                <a:latin typeface="Trebuchet MS"/>
                <a:cs typeface="Trebuchet MS"/>
              </a:rPr>
              <a:t>le </a:t>
            </a:r>
            <a:r>
              <a:rPr sz="1392" spc="-51" dirty="0">
                <a:latin typeface="Trebuchet MS"/>
                <a:cs typeface="Trebuchet MS"/>
              </a:rPr>
              <a:t>moment </a:t>
            </a:r>
            <a:r>
              <a:rPr sz="1392" spc="-60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74" dirty="0">
                <a:latin typeface="Trebuchet MS"/>
                <a:cs typeface="Trebuchet MS"/>
              </a:rPr>
              <a:t>fichier </a:t>
            </a:r>
            <a:r>
              <a:rPr sz="1392" b="1" spc="-5" dirty="0">
                <a:latin typeface="Trebuchet MS"/>
                <a:cs typeface="Trebuchet MS"/>
              </a:rPr>
              <a:t>AppTest.java 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org.exemple.demo.</a:t>
            </a:r>
            <a:endParaRPr sz="1392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938" y="2485442"/>
            <a:ext cx="3635507" cy="27414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0154" y="1942237"/>
            <a:ext cx="3541201" cy="478604"/>
            <a:chOff x="5833871" y="2092451"/>
            <a:chExt cx="3815079" cy="515620"/>
          </a:xfrm>
        </p:grpSpPr>
        <p:sp>
          <p:nvSpPr>
            <p:cNvPr id="10" name="object 10"/>
            <p:cNvSpPr/>
            <p:nvPr/>
          </p:nvSpPr>
          <p:spPr>
            <a:xfrm>
              <a:off x="5839967" y="2100071"/>
              <a:ext cx="3801110" cy="501650"/>
            </a:xfrm>
            <a:custGeom>
              <a:avLst/>
              <a:gdLst/>
              <a:ahLst/>
              <a:cxnLst/>
              <a:rect l="l" t="t" r="r" b="b"/>
              <a:pathLst>
                <a:path w="3801109" h="501650">
                  <a:moveTo>
                    <a:pt x="3800855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3871" y="2092451"/>
              <a:ext cx="3815079" cy="515620"/>
            </a:xfrm>
            <a:custGeom>
              <a:avLst/>
              <a:gdLst/>
              <a:ahLst/>
              <a:cxnLst/>
              <a:rect l="l" t="t" r="r" b="b"/>
              <a:pathLst>
                <a:path w="3815079" h="515619">
                  <a:moveTo>
                    <a:pt x="3811524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11524" y="0"/>
                  </a:lnTo>
                  <a:lnTo>
                    <a:pt x="3814572" y="3048"/>
                  </a:lnTo>
                  <a:lnTo>
                    <a:pt x="381457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1396"/>
                  </a:lnTo>
                  <a:lnTo>
                    <a:pt x="6096" y="501396"/>
                  </a:lnTo>
                  <a:lnTo>
                    <a:pt x="13716" y="509016"/>
                  </a:lnTo>
                  <a:lnTo>
                    <a:pt x="3814572" y="509016"/>
                  </a:lnTo>
                  <a:lnTo>
                    <a:pt x="3814572" y="512064"/>
                  </a:lnTo>
                  <a:lnTo>
                    <a:pt x="3811524" y="515112"/>
                  </a:lnTo>
                  <a:close/>
                </a:path>
                <a:path w="3815079" h="51561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15079" h="515619">
                  <a:moveTo>
                    <a:pt x="38008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00856" y="7620"/>
                  </a:lnTo>
                  <a:lnTo>
                    <a:pt x="3800856" y="137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3800856" y="7620"/>
                  </a:lnTo>
                  <a:lnTo>
                    <a:pt x="3806952" y="13716"/>
                  </a:lnTo>
                  <a:lnTo>
                    <a:pt x="3814572" y="13716"/>
                  </a:lnTo>
                  <a:lnTo>
                    <a:pt x="3814572" y="501396"/>
                  </a:lnTo>
                  <a:lnTo>
                    <a:pt x="3806952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13716"/>
                  </a:moveTo>
                  <a:lnTo>
                    <a:pt x="3806952" y="13716"/>
                  </a:lnTo>
                  <a:lnTo>
                    <a:pt x="3800856" y="7620"/>
                  </a:lnTo>
                  <a:lnTo>
                    <a:pt x="3814572" y="7620"/>
                  </a:lnTo>
                  <a:lnTo>
                    <a:pt x="3814572" y="13716"/>
                  </a:lnTo>
                  <a:close/>
                </a:path>
                <a:path w="3815079" h="515619">
                  <a:moveTo>
                    <a:pt x="13716" y="509016"/>
                  </a:moveTo>
                  <a:lnTo>
                    <a:pt x="6096" y="501396"/>
                  </a:lnTo>
                  <a:lnTo>
                    <a:pt x="13716" y="501396"/>
                  </a:lnTo>
                  <a:lnTo>
                    <a:pt x="13716" y="5090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13716" y="509016"/>
                  </a:lnTo>
                  <a:lnTo>
                    <a:pt x="13716" y="501396"/>
                  </a:lnTo>
                  <a:lnTo>
                    <a:pt x="3800856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509016"/>
                  </a:moveTo>
                  <a:lnTo>
                    <a:pt x="3800856" y="509016"/>
                  </a:lnTo>
                  <a:lnTo>
                    <a:pt x="3806952" y="501396"/>
                  </a:lnTo>
                  <a:lnTo>
                    <a:pt x="3814572" y="501396"/>
                  </a:lnTo>
                  <a:lnTo>
                    <a:pt x="3814572" y="50901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95812" y="1949311"/>
            <a:ext cx="3528234" cy="409382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73086" marR="2285720">
              <a:lnSpc>
                <a:spcPct val="102200"/>
              </a:lnSpc>
              <a:spcBef>
                <a:spcPts val="125"/>
              </a:spcBef>
            </a:pPr>
            <a:r>
              <a:rPr sz="1253" b="1" spc="5" dirty="0">
                <a:latin typeface="Courier New"/>
                <a:cs typeface="Courier New"/>
              </a:rPr>
              <a:t>cd</a:t>
            </a:r>
            <a:r>
              <a:rPr sz="1253" b="1" spc="-60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mon-appli </a:t>
            </a:r>
            <a:r>
              <a:rPr sz="1253" b="1" spc="-738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ls</a:t>
            </a:r>
            <a:r>
              <a:rPr sz="1253" b="1" spc="-5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-lR</a:t>
            </a:r>
            <a:endParaRPr sz="1253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6334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84685"/>
            <a:ext cx="437355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56" dirty="0"/>
              <a:t>Créer</a:t>
            </a:r>
            <a:r>
              <a:rPr spc="-88" dirty="0"/>
              <a:t> </a:t>
            </a:r>
            <a:r>
              <a:rPr spc="-51" dirty="0"/>
              <a:t>un</a:t>
            </a:r>
            <a:r>
              <a:rPr spc="-102" dirty="0"/>
              <a:t> </a:t>
            </a:r>
            <a:r>
              <a:rPr spc="-70" dirty="0"/>
              <a:t>projet </a:t>
            </a:r>
            <a:r>
              <a:rPr spc="-84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377380"/>
            <a:ext cx="7928802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 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 vous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retrouverez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paramètres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saisis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lors 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génération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(groupId,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artifactId,</a:t>
            </a:r>
            <a:r>
              <a:rPr sz="1578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version)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79" y="4135789"/>
            <a:ext cx="545974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App.java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578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quant</a:t>
            </a:r>
            <a:r>
              <a:rPr sz="1578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lui,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n'est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qu'un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simple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Hello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world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00056" y="1680537"/>
            <a:ext cx="3288932" cy="2190264"/>
            <a:chOff x="5844539" y="1810511"/>
            <a:chExt cx="3543300" cy="2359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10027" y="2070965"/>
            <a:ext cx="2360015" cy="308853"/>
            <a:chOff x="1330451" y="2231135"/>
            <a:chExt cx="2542540" cy="332740"/>
          </a:xfrm>
        </p:grpSpPr>
        <p:sp>
          <p:nvSpPr>
            <p:cNvPr id="11" name="object 11"/>
            <p:cNvSpPr/>
            <p:nvPr/>
          </p:nvSpPr>
          <p:spPr>
            <a:xfrm>
              <a:off x="1336548" y="2238755"/>
              <a:ext cx="2529840" cy="317500"/>
            </a:xfrm>
            <a:custGeom>
              <a:avLst/>
              <a:gdLst/>
              <a:ahLst/>
              <a:cxnLst/>
              <a:rect l="l" t="t" r="r" b="b"/>
              <a:pathLst>
                <a:path w="2529840" h="317500">
                  <a:moveTo>
                    <a:pt x="2529840" y="316992"/>
                  </a:moveTo>
                  <a:lnTo>
                    <a:pt x="0" y="316992"/>
                  </a:lnTo>
                  <a:lnTo>
                    <a:pt x="0" y="0"/>
                  </a:lnTo>
                  <a:lnTo>
                    <a:pt x="2529840" y="0"/>
                  </a:lnTo>
                  <a:lnTo>
                    <a:pt x="2529840" y="316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451" y="2231135"/>
              <a:ext cx="2542540" cy="332740"/>
            </a:xfrm>
            <a:custGeom>
              <a:avLst/>
              <a:gdLst/>
              <a:ahLst/>
              <a:cxnLst/>
              <a:rect l="l" t="t" r="r" b="b"/>
              <a:pathLst>
                <a:path w="2542540" h="332739">
                  <a:moveTo>
                    <a:pt x="2538984" y="332232"/>
                  </a:moveTo>
                  <a:lnTo>
                    <a:pt x="3048" y="332232"/>
                  </a:lnTo>
                  <a:lnTo>
                    <a:pt x="0" y="3291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38984" y="0"/>
                  </a:lnTo>
                  <a:lnTo>
                    <a:pt x="2542032" y="3048"/>
                  </a:lnTo>
                  <a:lnTo>
                    <a:pt x="25420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18515"/>
                  </a:lnTo>
                  <a:lnTo>
                    <a:pt x="6096" y="318515"/>
                  </a:lnTo>
                  <a:lnTo>
                    <a:pt x="13716" y="324612"/>
                  </a:lnTo>
                  <a:lnTo>
                    <a:pt x="2542032" y="324612"/>
                  </a:lnTo>
                  <a:lnTo>
                    <a:pt x="2542032" y="329183"/>
                  </a:lnTo>
                  <a:lnTo>
                    <a:pt x="2538984" y="332232"/>
                  </a:lnTo>
                  <a:close/>
                </a:path>
                <a:path w="2542540" h="3327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42540" h="332739">
                  <a:moveTo>
                    <a:pt x="25283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28316" y="7620"/>
                  </a:lnTo>
                  <a:lnTo>
                    <a:pt x="2528316" y="13716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2528316" y="7620"/>
                  </a:lnTo>
                  <a:lnTo>
                    <a:pt x="2535935" y="13716"/>
                  </a:lnTo>
                  <a:lnTo>
                    <a:pt x="2542032" y="13716"/>
                  </a:lnTo>
                  <a:lnTo>
                    <a:pt x="2542032" y="318515"/>
                  </a:lnTo>
                  <a:lnTo>
                    <a:pt x="2535935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13716"/>
                  </a:moveTo>
                  <a:lnTo>
                    <a:pt x="2535935" y="13716"/>
                  </a:lnTo>
                  <a:lnTo>
                    <a:pt x="2528316" y="7620"/>
                  </a:lnTo>
                  <a:lnTo>
                    <a:pt x="2542032" y="7620"/>
                  </a:lnTo>
                  <a:lnTo>
                    <a:pt x="2542032" y="13716"/>
                  </a:lnTo>
                  <a:close/>
                </a:path>
                <a:path w="2542540" h="332739">
                  <a:moveTo>
                    <a:pt x="13716" y="324612"/>
                  </a:moveTo>
                  <a:lnTo>
                    <a:pt x="6096" y="318515"/>
                  </a:lnTo>
                  <a:lnTo>
                    <a:pt x="13716" y="318515"/>
                  </a:lnTo>
                  <a:lnTo>
                    <a:pt x="13716" y="324612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13716" y="324612"/>
                  </a:lnTo>
                  <a:lnTo>
                    <a:pt x="13716" y="318515"/>
                  </a:lnTo>
                  <a:lnTo>
                    <a:pt x="2528316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324612"/>
                  </a:moveTo>
                  <a:lnTo>
                    <a:pt x="2528316" y="324612"/>
                  </a:lnTo>
                  <a:lnTo>
                    <a:pt x="2535935" y="318515"/>
                  </a:lnTo>
                  <a:lnTo>
                    <a:pt x="2542032" y="318515"/>
                  </a:lnTo>
                  <a:lnTo>
                    <a:pt x="2542032" y="3246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5686" y="2078038"/>
            <a:ext cx="2348227" cy="235652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>
              <a:spcBef>
                <a:spcPts val="167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r>
              <a:rPr sz="1392" b="1" spc="-23" dirty="0">
                <a:latin typeface="Courier New"/>
                <a:cs typeface="Courier New"/>
              </a:rPr>
              <a:t> </a:t>
            </a:r>
            <a:r>
              <a:rPr sz="1392" b="1" spc="14" dirty="0">
                <a:latin typeface="Courier New"/>
                <a:cs typeface="Courier New"/>
              </a:rPr>
              <a:t>pom.xml</a:t>
            </a:r>
            <a:endParaRPr sz="1392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7163" y="4540848"/>
            <a:ext cx="4855006" cy="529294"/>
            <a:chOff x="864108" y="4892040"/>
            <a:chExt cx="5230495" cy="570230"/>
          </a:xfrm>
        </p:grpSpPr>
        <p:sp>
          <p:nvSpPr>
            <p:cNvPr id="15" name="object 15"/>
            <p:cNvSpPr/>
            <p:nvPr/>
          </p:nvSpPr>
          <p:spPr>
            <a:xfrm>
              <a:off x="871727" y="4899660"/>
              <a:ext cx="5215255" cy="554990"/>
            </a:xfrm>
            <a:custGeom>
              <a:avLst/>
              <a:gdLst/>
              <a:ahLst/>
              <a:cxnLst/>
              <a:rect l="l" t="t" r="r" b="b"/>
              <a:pathLst>
                <a:path w="5215255" h="554989">
                  <a:moveTo>
                    <a:pt x="5215127" y="554735"/>
                  </a:moveTo>
                  <a:lnTo>
                    <a:pt x="0" y="554735"/>
                  </a:lnTo>
                  <a:lnTo>
                    <a:pt x="0" y="0"/>
                  </a:lnTo>
                  <a:lnTo>
                    <a:pt x="5215127" y="0"/>
                  </a:lnTo>
                  <a:lnTo>
                    <a:pt x="5215127" y="554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108" y="4892040"/>
              <a:ext cx="5230495" cy="570230"/>
            </a:xfrm>
            <a:custGeom>
              <a:avLst/>
              <a:gdLst/>
              <a:ahLst/>
              <a:cxnLst/>
              <a:rect l="l" t="t" r="r" b="b"/>
              <a:pathLst>
                <a:path w="5230495" h="570229">
                  <a:moveTo>
                    <a:pt x="5227320" y="569976"/>
                  </a:moveTo>
                  <a:lnTo>
                    <a:pt x="3048" y="569976"/>
                  </a:lnTo>
                  <a:lnTo>
                    <a:pt x="0" y="5669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27320" y="0"/>
                  </a:lnTo>
                  <a:lnTo>
                    <a:pt x="5230368" y="3048"/>
                  </a:lnTo>
                  <a:lnTo>
                    <a:pt x="52303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6259"/>
                  </a:lnTo>
                  <a:lnTo>
                    <a:pt x="7620" y="556259"/>
                  </a:lnTo>
                  <a:lnTo>
                    <a:pt x="13716" y="562356"/>
                  </a:lnTo>
                  <a:lnTo>
                    <a:pt x="5230368" y="562356"/>
                  </a:lnTo>
                  <a:lnTo>
                    <a:pt x="5230368" y="566928"/>
                  </a:lnTo>
                  <a:lnTo>
                    <a:pt x="5227320" y="569976"/>
                  </a:lnTo>
                  <a:close/>
                </a:path>
                <a:path w="5230495" h="5702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230495" h="570229">
                  <a:moveTo>
                    <a:pt x="521512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215128" y="7620"/>
                  </a:lnTo>
                  <a:lnTo>
                    <a:pt x="5215128" y="1371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5215128" y="7620"/>
                  </a:lnTo>
                  <a:lnTo>
                    <a:pt x="5222748" y="13716"/>
                  </a:lnTo>
                  <a:lnTo>
                    <a:pt x="5230368" y="13716"/>
                  </a:lnTo>
                  <a:lnTo>
                    <a:pt x="5230368" y="556259"/>
                  </a:lnTo>
                  <a:lnTo>
                    <a:pt x="522274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13716"/>
                  </a:moveTo>
                  <a:lnTo>
                    <a:pt x="5222748" y="13716"/>
                  </a:lnTo>
                  <a:lnTo>
                    <a:pt x="5215128" y="7620"/>
                  </a:lnTo>
                  <a:lnTo>
                    <a:pt x="5230368" y="7620"/>
                  </a:lnTo>
                  <a:lnTo>
                    <a:pt x="5230368" y="13716"/>
                  </a:lnTo>
                  <a:close/>
                </a:path>
                <a:path w="5230495" h="570229">
                  <a:moveTo>
                    <a:pt x="13716" y="562356"/>
                  </a:moveTo>
                  <a:lnTo>
                    <a:pt x="7620" y="556259"/>
                  </a:lnTo>
                  <a:lnTo>
                    <a:pt x="13716" y="556259"/>
                  </a:lnTo>
                  <a:lnTo>
                    <a:pt x="13716" y="56235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13716" y="562356"/>
                  </a:lnTo>
                  <a:lnTo>
                    <a:pt x="13716" y="556259"/>
                  </a:lnTo>
                  <a:lnTo>
                    <a:pt x="521512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562356"/>
                  </a:moveTo>
                  <a:lnTo>
                    <a:pt x="5215128" y="562356"/>
                  </a:lnTo>
                  <a:lnTo>
                    <a:pt x="5222748" y="556259"/>
                  </a:lnTo>
                  <a:lnTo>
                    <a:pt x="5230368" y="556259"/>
                  </a:lnTo>
                  <a:lnTo>
                    <a:pt x="5230368" y="56235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4235" y="4547921"/>
            <a:ext cx="4840860" cy="448092"/>
          </a:xfrm>
          <a:prstGeom prst="rect">
            <a:avLst/>
          </a:prstGeom>
        </p:spPr>
        <p:txBody>
          <a:bodyPr vert="horz" wrap="square" lIns="0" tIns="19451" rIns="0" bIns="0" rtlCol="0">
            <a:spAutoFit/>
          </a:bodyPr>
          <a:lstStyle/>
          <a:p>
            <a:pPr marL="182127">
              <a:spcBef>
                <a:spcPts val="153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endParaRPr sz="1392">
              <a:latin typeface="Courier New"/>
              <a:cs typeface="Courier New"/>
            </a:endParaRPr>
          </a:p>
          <a:p>
            <a:pPr marL="73086">
              <a:spcBef>
                <a:spcPts val="46"/>
              </a:spcBef>
            </a:pPr>
            <a:r>
              <a:rPr sz="1392" b="1" spc="14" dirty="0">
                <a:latin typeface="Courier New"/>
                <a:cs typeface="Courier New"/>
              </a:rPr>
              <a:t>./src/main/java/org/exemple/demo/App.java</a:t>
            </a:r>
            <a:endParaRPr sz="1392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193" y="4116470"/>
            <a:ext cx="2839090" cy="183048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2301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67" y="1414145"/>
            <a:ext cx="335789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14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cyc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46" dirty="0">
                <a:latin typeface="Trebuchet MS"/>
                <a:cs typeface="Trebuchet MS"/>
              </a:rPr>
              <a:t>'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209" dirty="0">
                <a:latin typeface="Trebuchet MS"/>
                <a:cs typeface="Trebuchet MS"/>
              </a:rPr>
              <a:t>j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121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967" y="4358449"/>
            <a:ext cx="7600498" cy="14587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64644" marR="5894" indent="-253445" algn="just">
              <a:lnSpc>
                <a:spcPct val="132300"/>
              </a:lnSpc>
              <a:spcBef>
                <a:spcPts val="8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L'idée </a:t>
            </a:r>
            <a:r>
              <a:rPr sz="1439" spc="-70" dirty="0">
                <a:latin typeface="Trebuchet MS"/>
                <a:cs typeface="Trebuchet MS"/>
              </a:rPr>
              <a:t>est </a:t>
            </a:r>
            <a:r>
              <a:rPr sz="1439" spc="-102" dirty="0">
                <a:latin typeface="Trebuchet MS"/>
                <a:cs typeface="Trebuchet MS"/>
              </a:rPr>
              <a:t>que, </a:t>
            </a:r>
            <a:r>
              <a:rPr sz="1439" spc="-23" dirty="0">
                <a:latin typeface="Trebuchet MS"/>
                <a:cs typeface="Trebuchet MS"/>
              </a:rPr>
              <a:t>pour </a:t>
            </a:r>
            <a:r>
              <a:rPr sz="1439" spc="-42" dirty="0">
                <a:latin typeface="Trebuchet MS"/>
                <a:cs typeface="Trebuchet MS"/>
              </a:rPr>
              <a:t>n'importe </a:t>
            </a:r>
            <a:r>
              <a:rPr sz="1439" spc="-84" dirty="0">
                <a:latin typeface="Trebuchet MS"/>
                <a:cs typeface="Trebuchet MS"/>
              </a:rPr>
              <a:t>quelle </a:t>
            </a:r>
            <a:r>
              <a:rPr sz="1439" spc="-97" dirty="0">
                <a:latin typeface="Trebuchet MS"/>
                <a:cs typeface="Trebuchet MS"/>
              </a:rPr>
              <a:t>phase, </a:t>
            </a:r>
            <a:r>
              <a:rPr sz="1439" spc="-51" dirty="0">
                <a:latin typeface="Trebuchet MS"/>
                <a:cs typeface="Trebuchet MS"/>
              </a:rPr>
              <a:t>toutes </a:t>
            </a:r>
            <a:r>
              <a:rPr sz="1439" spc="-70" dirty="0">
                <a:latin typeface="Trebuchet MS"/>
                <a:cs typeface="Trebuchet MS"/>
              </a:rPr>
              <a:t>les phases en </a:t>
            </a:r>
            <a:r>
              <a:rPr sz="1439" spc="-65" dirty="0">
                <a:latin typeface="Trebuchet MS"/>
                <a:cs typeface="Trebuchet MS"/>
              </a:rPr>
              <a:t>amont </a:t>
            </a:r>
            <a:r>
              <a:rPr sz="1439" spc="-60" dirty="0">
                <a:latin typeface="Trebuchet MS"/>
                <a:cs typeface="Trebuchet MS"/>
              </a:rPr>
              <a:t>doivent être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sauf </a:t>
            </a:r>
            <a:r>
              <a:rPr sz="1439" spc="-51" dirty="0">
                <a:latin typeface="Trebuchet MS"/>
                <a:cs typeface="Trebuchet MS"/>
              </a:rPr>
              <a:t>si </a:t>
            </a:r>
            <a:r>
              <a:rPr sz="1439" spc="-84" dirty="0">
                <a:latin typeface="Trebuchet MS"/>
                <a:cs typeface="Trebuchet MS"/>
              </a:rPr>
              <a:t>elles </a:t>
            </a:r>
            <a:r>
              <a:rPr sz="1439" spc="-28" dirty="0">
                <a:latin typeface="Trebuchet MS"/>
                <a:cs typeface="Trebuchet MS"/>
              </a:rPr>
              <a:t>ont </a:t>
            </a:r>
            <a:r>
              <a:rPr sz="1439" spc="-121" dirty="0">
                <a:latin typeface="Trebuchet MS"/>
                <a:cs typeface="Trebuchet MS"/>
              </a:rPr>
              <a:t>déjà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93" dirty="0">
                <a:latin typeface="Trebuchet MS"/>
                <a:cs typeface="Trebuchet MS"/>
              </a:rPr>
              <a:t>avec </a:t>
            </a:r>
            <a:r>
              <a:rPr sz="1439" spc="-56" dirty="0">
                <a:latin typeface="Trebuchet MS"/>
                <a:cs typeface="Trebuchet MS"/>
              </a:rPr>
              <a:t>succès </a:t>
            </a:r>
            <a:r>
              <a:rPr sz="1439" spc="-88" dirty="0">
                <a:latin typeface="Trebuchet MS"/>
                <a:cs typeface="Trebuchet MS"/>
              </a:rPr>
              <a:t>et </a:t>
            </a:r>
            <a:r>
              <a:rPr sz="1439" spc="-60" dirty="0">
                <a:latin typeface="Trebuchet MS"/>
                <a:cs typeface="Trebuchet MS"/>
              </a:rPr>
              <a:t>qu'aucun </a:t>
            </a:r>
            <a:r>
              <a:rPr sz="1439" spc="-79" dirty="0">
                <a:latin typeface="Trebuchet MS"/>
                <a:cs typeface="Trebuchet MS"/>
              </a:rPr>
              <a:t>changement </a:t>
            </a:r>
            <a:r>
              <a:rPr sz="1439" spc="-51" dirty="0">
                <a:latin typeface="Trebuchet MS"/>
                <a:cs typeface="Trebuchet MS"/>
              </a:rPr>
              <a:t>n'a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121" dirty="0">
                <a:latin typeface="Trebuchet MS"/>
                <a:cs typeface="Trebuchet MS"/>
              </a:rPr>
              <a:t>fait </a:t>
            </a:r>
            <a:r>
              <a:rPr sz="1439" spc="-74" dirty="0">
                <a:latin typeface="Trebuchet MS"/>
                <a:cs typeface="Trebuchet MS"/>
              </a:rPr>
              <a:t>dans </a:t>
            </a:r>
            <a:r>
              <a:rPr sz="1439" spc="-102" dirty="0">
                <a:latin typeface="Trebuchet MS"/>
                <a:cs typeface="Trebuchet MS"/>
              </a:rPr>
              <a:t>le </a:t>
            </a:r>
            <a:r>
              <a:rPr sz="1439" spc="-65" dirty="0">
                <a:latin typeface="Trebuchet MS"/>
                <a:cs typeface="Trebuchet MS"/>
              </a:rPr>
              <a:t>projet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depuis.</a:t>
            </a:r>
            <a:endParaRPr sz="1439">
              <a:latin typeface="Trebuchet MS"/>
              <a:cs typeface="Trebuchet MS"/>
            </a:endParaRPr>
          </a:p>
          <a:p>
            <a:pPr marL="638328" marR="4715" lvl="1" indent="-253445" algn="just">
              <a:lnSpc>
                <a:spcPct val="130000"/>
              </a:lnSpc>
              <a:spcBef>
                <a:spcPts val="376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8917" algn="l"/>
              </a:tabLst>
            </a:pPr>
            <a:r>
              <a:rPr sz="1299" spc="-60" dirty="0">
                <a:latin typeface="Trebuchet MS"/>
                <a:cs typeface="Trebuchet MS"/>
              </a:rPr>
              <a:t>Par </a:t>
            </a:r>
            <a:r>
              <a:rPr sz="1299" spc="-88" dirty="0">
                <a:latin typeface="Trebuchet MS"/>
                <a:cs typeface="Trebuchet MS"/>
              </a:rPr>
              <a:t>exemple, </a:t>
            </a:r>
            <a:r>
              <a:rPr sz="1299" spc="-74" dirty="0">
                <a:latin typeface="Trebuchet MS"/>
                <a:cs typeface="Trebuchet MS"/>
              </a:rPr>
              <a:t>quand </a:t>
            </a:r>
            <a:r>
              <a:rPr sz="1299" spc="-14" dirty="0">
                <a:latin typeface="Trebuchet MS"/>
                <a:cs typeface="Trebuchet MS"/>
              </a:rPr>
              <a:t>on </a:t>
            </a:r>
            <a:r>
              <a:rPr sz="1299" spc="-70" dirty="0">
                <a:latin typeface="Trebuchet MS"/>
                <a:cs typeface="Trebuchet MS"/>
              </a:rPr>
              <a:t>exécute </a:t>
            </a:r>
            <a:r>
              <a:rPr sz="1299" b="1" spc="28" dirty="0">
                <a:latin typeface="Trebuchet MS"/>
                <a:cs typeface="Trebuchet MS"/>
              </a:rPr>
              <a:t>mvn </a:t>
            </a:r>
            <a:r>
              <a:rPr sz="1299" b="1" spc="-37" dirty="0">
                <a:latin typeface="Trebuchet MS"/>
                <a:cs typeface="Trebuchet MS"/>
              </a:rPr>
              <a:t>install</a:t>
            </a:r>
            <a:r>
              <a:rPr sz="1299" spc="-37" dirty="0">
                <a:latin typeface="Trebuchet MS"/>
                <a:cs typeface="Trebuchet MS"/>
              </a:rPr>
              <a:t>, </a:t>
            </a:r>
            <a:r>
              <a:rPr sz="1299" spc="-56" dirty="0">
                <a:latin typeface="Trebuchet MS"/>
                <a:cs typeface="Trebuchet MS"/>
              </a:rPr>
              <a:t>Maven </a:t>
            </a:r>
            <a:r>
              <a:rPr sz="1299" spc="-106" dirty="0">
                <a:latin typeface="Trebuchet MS"/>
                <a:cs typeface="Trebuchet MS"/>
              </a:rPr>
              <a:t>va </a:t>
            </a:r>
            <a:r>
              <a:rPr sz="1299" spc="-70" dirty="0">
                <a:latin typeface="Trebuchet MS"/>
                <a:cs typeface="Trebuchet MS"/>
              </a:rPr>
              <a:t>vérifier que </a:t>
            </a:r>
            <a:r>
              <a:rPr sz="1299" b="1" spc="32" dirty="0">
                <a:latin typeface="Trebuchet MS"/>
                <a:cs typeface="Trebuchet MS"/>
              </a:rPr>
              <a:t>mvn </a:t>
            </a:r>
            <a:r>
              <a:rPr sz="1299" b="1" dirty="0">
                <a:latin typeface="Trebuchet MS"/>
                <a:cs typeface="Trebuchet MS"/>
              </a:rPr>
              <a:t>package </a:t>
            </a:r>
            <a:r>
              <a:rPr sz="1299" spc="-37" dirty="0">
                <a:latin typeface="Trebuchet MS"/>
                <a:cs typeface="Trebuchet MS"/>
              </a:rPr>
              <a:t>s'est </a:t>
            </a:r>
            <a:r>
              <a:rPr sz="1299" spc="-70" dirty="0">
                <a:latin typeface="Trebuchet MS"/>
                <a:cs typeface="Trebuchet MS"/>
              </a:rPr>
              <a:t>terminé </a:t>
            </a:r>
            <a:r>
              <a:rPr sz="1299" spc="-93" dirty="0">
                <a:latin typeface="Trebuchet MS"/>
                <a:cs typeface="Trebuchet MS"/>
              </a:rPr>
              <a:t>avec </a:t>
            </a:r>
            <a:r>
              <a:rPr sz="1299" spc="-88" dirty="0">
                <a:latin typeface="Trebuchet MS"/>
                <a:cs typeface="Trebuchet MS"/>
              </a:rPr>
              <a:t> </a:t>
            </a:r>
            <a:r>
              <a:rPr sz="1299" spc="-60" dirty="0">
                <a:latin typeface="Trebuchet MS"/>
                <a:cs typeface="Trebuchet MS"/>
              </a:rPr>
              <a:t>succès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12" y="1758340"/>
            <a:ext cx="4536722" cy="2559237"/>
            <a:chOff x="1391412" y="1894331"/>
            <a:chExt cx="4887595" cy="2757170"/>
          </a:xfrm>
        </p:grpSpPr>
        <p:sp>
          <p:nvSpPr>
            <p:cNvPr id="5" name="object 5"/>
            <p:cNvSpPr/>
            <p:nvPr/>
          </p:nvSpPr>
          <p:spPr>
            <a:xfrm>
              <a:off x="1399032" y="1901951"/>
              <a:ext cx="4872355" cy="2741930"/>
            </a:xfrm>
            <a:custGeom>
              <a:avLst/>
              <a:gdLst/>
              <a:ahLst/>
              <a:cxnLst/>
              <a:rect l="l" t="t" r="r" b="b"/>
              <a:pathLst>
                <a:path w="4872355" h="2741929">
                  <a:moveTo>
                    <a:pt x="4872228" y="2741675"/>
                  </a:moveTo>
                  <a:lnTo>
                    <a:pt x="0" y="2741675"/>
                  </a:lnTo>
                  <a:lnTo>
                    <a:pt x="0" y="0"/>
                  </a:lnTo>
                  <a:lnTo>
                    <a:pt x="4872228" y="0"/>
                  </a:lnTo>
                  <a:lnTo>
                    <a:pt x="4872228" y="2741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391412" y="1894331"/>
              <a:ext cx="4887595" cy="2757170"/>
            </a:xfrm>
            <a:custGeom>
              <a:avLst/>
              <a:gdLst/>
              <a:ahLst/>
              <a:cxnLst/>
              <a:rect l="l" t="t" r="r" b="b"/>
              <a:pathLst>
                <a:path w="4887595" h="2757170">
                  <a:moveTo>
                    <a:pt x="4884420" y="2756916"/>
                  </a:moveTo>
                  <a:lnTo>
                    <a:pt x="3048" y="2756916"/>
                  </a:lnTo>
                  <a:lnTo>
                    <a:pt x="0" y="2753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884420" y="0"/>
                  </a:lnTo>
                  <a:lnTo>
                    <a:pt x="4887468" y="3048"/>
                  </a:lnTo>
                  <a:lnTo>
                    <a:pt x="4887468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2743200"/>
                  </a:lnTo>
                  <a:lnTo>
                    <a:pt x="7620" y="2743200"/>
                  </a:lnTo>
                  <a:lnTo>
                    <a:pt x="13716" y="2749296"/>
                  </a:lnTo>
                  <a:lnTo>
                    <a:pt x="4887468" y="2749296"/>
                  </a:lnTo>
                  <a:lnTo>
                    <a:pt x="4887468" y="2753868"/>
                  </a:lnTo>
                  <a:lnTo>
                    <a:pt x="4884420" y="2756916"/>
                  </a:lnTo>
                  <a:close/>
                </a:path>
                <a:path w="4887595" h="275717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4887595" h="2757170">
                  <a:moveTo>
                    <a:pt x="487375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4873752" y="7620"/>
                  </a:lnTo>
                  <a:lnTo>
                    <a:pt x="4873752" y="15240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4873752" y="7620"/>
                  </a:lnTo>
                  <a:lnTo>
                    <a:pt x="4879848" y="15240"/>
                  </a:lnTo>
                  <a:lnTo>
                    <a:pt x="4887468" y="15240"/>
                  </a:lnTo>
                  <a:lnTo>
                    <a:pt x="4887468" y="2743200"/>
                  </a:lnTo>
                  <a:lnTo>
                    <a:pt x="4879848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15240"/>
                  </a:moveTo>
                  <a:lnTo>
                    <a:pt x="4879848" y="15240"/>
                  </a:lnTo>
                  <a:lnTo>
                    <a:pt x="4873752" y="7620"/>
                  </a:lnTo>
                  <a:lnTo>
                    <a:pt x="4887468" y="7620"/>
                  </a:lnTo>
                  <a:lnTo>
                    <a:pt x="4887468" y="15240"/>
                  </a:lnTo>
                  <a:close/>
                </a:path>
                <a:path w="4887595" h="2757170">
                  <a:moveTo>
                    <a:pt x="13716" y="2749296"/>
                  </a:moveTo>
                  <a:lnTo>
                    <a:pt x="7620" y="2743200"/>
                  </a:lnTo>
                  <a:lnTo>
                    <a:pt x="13716" y="2743200"/>
                  </a:lnTo>
                  <a:lnTo>
                    <a:pt x="13716" y="2749296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13716" y="2749296"/>
                  </a:lnTo>
                  <a:lnTo>
                    <a:pt x="13716" y="2743200"/>
                  </a:lnTo>
                  <a:lnTo>
                    <a:pt x="4873752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2749296"/>
                  </a:moveTo>
                  <a:lnTo>
                    <a:pt x="4873752" y="2749296"/>
                  </a:lnTo>
                  <a:lnTo>
                    <a:pt x="4879848" y="2743200"/>
                  </a:lnTo>
                  <a:lnTo>
                    <a:pt x="4887468" y="2743200"/>
                  </a:lnTo>
                  <a:lnTo>
                    <a:pt x="4887468" y="2749296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3685" y="1765413"/>
            <a:ext cx="4522576" cy="245732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358949" indent="-286452">
              <a:spcBef>
                <a:spcPts val="75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9" dirty="0">
                <a:solidFill>
                  <a:srgbClr val="0000CC"/>
                </a:solidFill>
                <a:latin typeface="Trebuchet MS"/>
                <a:cs typeface="Trebuchet MS"/>
              </a:rPr>
              <a:t>c</a:t>
            </a:r>
            <a:r>
              <a:rPr sz="1253" b="1" spc="46" dirty="0">
                <a:solidFill>
                  <a:srgbClr val="0000CC"/>
                </a:solidFill>
                <a:latin typeface="Trebuchet MS"/>
                <a:cs typeface="Trebuchet MS"/>
              </a:rPr>
              <a:t>o</a:t>
            </a:r>
            <a:r>
              <a:rPr sz="1253" b="1" spc="125" dirty="0">
                <a:solidFill>
                  <a:srgbClr val="0000CC"/>
                </a:solidFill>
                <a:latin typeface="Trebuchet MS"/>
                <a:cs typeface="Trebuchet MS"/>
              </a:rPr>
              <a:t>m</a:t>
            </a: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p</a:t>
            </a:r>
            <a:r>
              <a:rPr sz="1253" b="1" spc="-37" dirty="0">
                <a:solidFill>
                  <a:srgbClr val="0000CC"/>
                </a:solidFill>
                <a:latin typeface="Trebuchet MS"/>
                <a:cs typeface="Trebuchet MS"/>
              </a:rPr>
              <a:t>i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l</a:t>
            </a:r>
            <a:r>
              <a:rPr sz="1253" b="1" spc="-23" dirty="0">
                <a:solidFill>
                  <a:srgbClr val="0000CC"/>
                </a:solidFill>
                <a:latin typeface="Trebuchet MS"/>
                <a:cs typeface="Trebuchet MS"/>
              </a:rPr>
              <a:t>e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149" dirty="0">
                <a:latin typeface="Trebuchet MS"/>
                <a:cs typeface="Trebuchet MS"/>
              </a:rPr>
              <a:t>C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56" dirty="0">
                <a:latin typeface="Trebuchet MS"/>
                <a:cs typeface="Trebuchet MS"/>
              </a:rPr>
              <a:t>m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93" dirty="0">
                <a:latin typeface="Trebuchet MS"/>
                <a:cs typeface="Trebuchet MS"/>
              </a:rPr>
              <a:t>il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14" dirty="0">
                <a:latin typeface="Trebuchet MS"/>
                <a:cs typeface="Trebuchet MS"/>
              </a:rPr>
              <a:t>r</a:t>
            </a:r>
            <a:r>
              <a:rPr sz="1253" spc="-32" dirty="0">
                <a:latin typeface="Trebuchet MS"/>
                <a:cs typeface="Trebuchet MS"/>
              </a:rPr>
              <a:t> </a:t>
            </a:r>
            <a:r>
              <a:rPr sz="1253" spc="-93" dirty="0">
                <a:latin typeface="Trebuchet MS"/>
                <a:cs typeface="Trebuchet MS"/>
              </a:rPr>
              <a:t>l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c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d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32" dirty="0">
                <a:latin typeface="Trebuchet MS"/>
                <a:cs typeface="Trebuchet MS"/>
              </a:rPr>
              <a:t>s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32" dirty="0">
                <a:latin typeface="Trebuchet MS"/>
                <a:cs typeface="Trebuchet MS"/>
              </a:rPr>
              <a:t>r</a:t>
            </a:r>
            <a:r>
              <a:rPr sz="1253" spc="-65" dirty="0">
                <a:latin typeface="Trebuchet MS"/>
                <a:cs typeface="Trebuchet MS"/>
              </a:rPr>
              <a:t>c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23" dirty="0">
                <a:latin typeface="Trebuchet MS"/>
                <a:cs typeface="Trebuchet MS"/>
              </a:rPr>
              <a:t>r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186" dirty="0">
                <a:latin typeface="Trebuchet MS"/>
                <a:cs typeface="Trebuchet MS"/>
              </a:rPr>
              <a:t>j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-74" dirty="0">
                <a:latin typeface="Trebuchet MS"/>
                <a:cs typeface="Trebuchet MS"/>
              </a:rPr>
              <a:t>t</a:t>
            </a:r>
            <a:endParaRPr sz="1253">
              <a:latin typeface="Trebuchet MS"/>
              <a:cs typeface="Trebuchet MS"/>
            </a:endParaRPr>
          </a:p>
          <a:p>
            <a:pPr marL="358949" indent="-286452">
              <a:spcBef>
                <a:spcPts val="1035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test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53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Compiler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et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exécuter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les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tests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unitaires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automatisés</a:t>
            </a:r>
            <a:endParaRPr sz="1253">
              <a:latin typeface="Trebuchet MS"/>
              <a:cs typeface="Trebuchet MS"/>
            </a:endParaRPr>
          </a:p>
          <a:p>
            <a:pPr marL="358949" marR="68961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dirty="0">
                <a:solidFill>
                  <a:srgbClr val="0000CC"/>
                </a:solidFill>
                <a:latin typeface="Trebuchet MS"/>
                <a:cs typeface="Trebuchet MS"/>
              </a:rPr>
              <a:t>package</a:t>
            </a:r>
            <a:r>
              <a:rPr sz="1253" b="1" spc="-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2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8" dirty="0">
                <a:latin typeface="Trebuchet MS"/>
                <a:cs typeface="Trebuchet MS"/>
              </a:rPr>
              <a:t>Générer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sous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sa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forme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88" dirty="0">
                <a:latin typeface="Trebuchet MS"/>
                <a:cs typeface="Trebuchet MS"/>
              </a:rPr>
              <a:t>diffusable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135" dirty="0">
                <a:latin typeface="Trebuchet MS"/>
                <a:cs typeface="Trebuchet MS"/>
              </a:rPr>
              <a:t>(jar, </a:t>
            </a:r>
            <a:r>
              <a:rPr sz="1253" spc="-111" dirty="0">
                <a:latin typeface="Trebuchet MS"/>
                <a:cs typeface="Trebuchet MS"/>
              </a:rPr>
              <a:t>war,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125" dirty="0">
                <a:latin typeface="Trebuchet MS"/>
                <a:cs typeface="Trebuchet MS"/>
              </a:rPr>
              <a:t>ear,</a:t>
            </a:r>
            <a:r>
              <a:rPr sz="1253" spc="-167" dirty="0">
                <a:latin typeface="Trebuchet MS"/>
                <a:cs typeface="Trebuchet MS"/>
              </a:rPr>
              <a:t> </a:t>
            </a:r>
            <a:r>
              <a:rPr sz="1253" spc="-153" dirty="0">
                <a:latin typeface="Trebuchet MS"/>
                <a:cs typeface="Trebuchet MS"/>
              </a:rPr>
              <a:t>...)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install</a:t>
            </a:r>
            <a:r>
              <a:rPr sz="1253" b="1" spc="1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Installer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46" dirty="0">
                <a:latin typeface="Trebuchet MS"/>
                <a:cs typeface="Trebuchet MS"/>
              </a:rPr>
              <a:t>dépôt</a:t>
            </a:r>
            <a:r>
              <a:rPr sz="1253" spc="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local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pour</a:t>
            </a:r>
            <a:r>
              <a:rPr sz="1253" spc="362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qu'il </a:t>
            </a:r>
            <a:r>
              <a:rPr sz="1253" spc="-367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puisse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être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utilisé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comme</a:t>
            </a:r>
            <a:r>
              <a:rPr sz="1253" spc="-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dépendance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6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deploy</a:t>
            </a:r>
            <a:r>
              <a:rPr sz="1253" b="1" spc="7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6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Déployer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74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un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environnement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dédié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et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42" dirty="0">
                <a:latin typeface="Trebuchet MS"/>
                <a:cs typeface="Trebuchet MS"/>
              </a:rPr>
              <a:t>copier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référentiel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distant</a:t>
            </a:r>
            <a:endParaRPr sz="1253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87" y="1530590"/>
            <a:ext cx="2481434" cy="2743134"/>
            <a:chOff x="6484620" y="1648967"/>
            <a:chExt cx="2673350" cy="29552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636" y="722368"/>
            <a:ext cx="3099223" cy="54934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3481" spc="-56" dirty="0"/>
              <a:t>Cycle</a:t>
            </a:r>
            <a:r>
              <a:rPr sz="3481" spc="-102" dirty="0"/>
              <a:t> </a:t>
            </a:r>
            <a:r>
              <a:rPr sz="3481" spc="-28" dirty="0"/>
              <a:t>de</a:t>
            </a:r>
            <a:r>
              <a:rPr sz="3481" spc="-97" dirty="0"/>
              <a:t> </a:t>
            </a:r>
            <a:r>
              <a:rPr sz="3481" spc="-56" dirty="0"/>
              <a:t>Vie</a:t>
            </a:r>
            <a:endParaRPr sz="3481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1051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74" y="761895"/>
            <a:ext cx="309908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Cycle</a:t>
            </a:r>
            <a:r>
              <a:rPr spc="-106" dirty="0"/>
              <a:t> </a:t>
            </a:r>
            <a:r>
              <a:rPr spc="-32" dirty="0"/>
              <a:t>de</a:t>
            </a:r>
            <a:r>
              <a:rPr spc="-102" dirty="0"/>
              <a:t> </a:t>
            </a:r>
            <a:r>
              <a:rPr spc="-6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955" y="1445207"/>
            <a:ext cx="620122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s'ajouter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d'autres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supplémentaires,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telles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2955" y="3236902"/>
            <a:ext cx="6846636" cy="2255512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939373">
              <a:lnSpc>
                <a:spcPct val="151200"/>
              </a:lnSpc>
              <a:spcBef>
                <a:spcPts val="88"/>
              </a:spcBef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donc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primordial d'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automatiser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tâches.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Ainsi,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l'automatisation</a:t>
            </a:r>
            <a:r>
              <a:rPr sz="1578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nous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249319" indent="-149120">
              <a:spcBef>
                <a:spcPts val="195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d'accélérer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fiables,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grâce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l'exclusion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l'intervention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humaine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53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complexes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simplement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indépendants</a:t>
            </a:r>
            <a:r>
              <a:rPr sz="1392" spc="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plateforme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particulière.</a:t>
            </a:r>
            <a:endParaRPr sz="1392">
              <a:latin typeface="Calibri"/>
              <a:cs typeface="Calibri"/>
            </a:endParaRPr>
          </a:p>
          <a:p>
            <a:pPr marL="249319" marR="4715" indent="-148531">
              <a:lnSpc>
                <a:spcPts val="1550"/>
              </a:lnSpc>
              <a:spcBef>
                <a:spcPts val="506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façon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périodique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(chaque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nuit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exemple),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encore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chaque </a:t>
            </a:r>
            <a:r>
              <a:rPr sz="1392" spc="-30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modification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source.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ici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principe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b="1" dirty="0">
                <a:solidFill>
                  <a:srgbClr val="FF0000"/>
                </a:solidFill>
                <a:latin typeface="Calibri"/>
                <a:cs typeface="Calibri"/>
              </a:rPr>
              <a:t>l'Intégration</a:t>
            </a:r>
            <a:r>
              <a:rPr sz="1392" b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Calibri"/>
                <a:cs typeface="Calibri"/>
              </a:rPr>
              <a:t>Continue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0407" y="1756926"/>
            <a:ext cx="2252152" cy="2489686"/>
            <a:chOff x="7363967" y="1892808"/>
            <a:chExt cx="2426335" cy="2682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6612" y="1847460"/>
            <a:ext cx="5338915" cy="1276082"/>
            <a:chOff x="1391412" y="1990344"/>
            <a:chExt cx="5751830" cy="1374775"/>
          </a:xfrm>
        </p:grpSpPr>
        <p:sp>
          <p:nvSpPr>
            <p:cNvPr id="11" name="object 11"/>
            <p:cNvSpPr/>
            <p:nvPr/>
          </p:nvSpPr>
          <p:spPr>
            <a:xfrm>
              <a:off x="1399032" y="1997964"/>
              <a:ext cx="5736590" cy="1359535"/>
            </a:xfrm>
            <a:custGeom>
              <a:avLst/>
              <a:gdLst/>
              <a:ahLst/>
              <a:cxnLst/>
              <a:rect l="l" t="t" r="r" b="b"/>
              <a:pathLst>
                <a:path w="5736590" h="1359535">
                  <a:moveTo>
                    <a:pt x="5736335" y="1359408"/>
                  </a:moveTo>
                  <a:lnTo>
                    <a:pt x="0" y="1359408"/>
                  </a:lnTo>
                  <a:lnTo>
                    <a:pt x="0" y="0"/>
                  </a:lnTo>
                  <a:lnTo>
                    <a:pt x="5736335" y="0"/>
                  </a:lnTo>
                  <a:lnTo>
                    <a:pt x="5736335" y="135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412" y="1990344"/>
              <a:ext cx="5751830" cy="1374775"/>
            </a:xfrm>
            <a:custGeom>
              <a:avLst/>
              <a:gdLst/>
              <a:ahLst/>
              <a:cxnLst/>
              <a:rect l="l" t="t" r="r" b="b"/>
              <a:pathLst>
                <a:path w="5751830" h="1374775">
                  <a:moveTo>
                    <a:pt x="5748528" y="1374648"/>
                  </a:moveTo>
                  <a:lnTo>
                    <a:pt x="3048" y="1374648"/>
                  </a:lnTo>
                  <a:lnTo>
                    <a:pt x="0" y="13716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748528" y="0"/>
                  </a:lnTo>
                  <a:lnTo>
                    <a:pt x="5751576" y="3048"/>
                  </a:lnTo>
                  <a:lnTo>
                    <a:pt x="575157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360932"/>
                  </a:lnTo>
                  <a:lnTo>
                    <a:pt x="7620" y="1360932"/>
                  </a:lnTo>
                  <a:lnTo>
                    <a:pt x="13716" y="1367028"/>
                  </a:lnTo>
                  <a:lnTo>
                    <a:pt x="5751576" y="1367028"/>
                  </a:lnTo>
                  <a:lnTo>
                    <a:pt x="5751576" y="1371600"/>
                  </a:lnTo>
                  <a:lnTo>
                    <a:pt x="5748528" y="1374648"/>
                  </a:lnTo>
                  <a:close/>
                </a:path>
                <a:path w="5751830" h="13747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751830" h="1374775">
                  <a:moveTo>
                    <a:pt x="57378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737860" y="7620"/>
                  </a:lnTo>
                  <a:lnTo>
                    <a:pt x="5737860" y="13716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5737860" y="7620"/>
                  </a:lnTo>
                  <a:lnTo>
                    <a:pt x="5743955" y="13716"/>
                  </a:lnTo>
                  <a:lnTo>
                    <a:pt x="5751576" y="13716"/>
                  </a:lnTo>
                  <a:lnTo>
                    <a:pt x="5751576" y="1360932"/>
                  </a:lnTo>
                  <a:lnTo>
                    <a:pt x="5743955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716"/>
                  </a:moveTo>
                  <a:lnTo>
                    <a:pt x="5743955" y="13716"/>
                  </a:lnTo>
                  <a:lnTo>
                    <a:pt x="5737860" y="7620"/>
                  </a:lnTo>
                  <a:lnTo>
                    <a:pt x="5751576" y="7620"/>
                  </a:lnTo>
                  <a:lnTo>
                    <a:pt x="5751576" y="13716"/>
                  </a:lnTo>
                  <a:close/>
                </a:path>
                <a:path w="5751830" h="1374775">
                  <a:moveTo>
                    <a:pt x="13716" y="1367028"/>
                  </a:moveTo>
                  <a:lnTo>
                    <a:pt x="7620" y="1360932"/>
                  </a:lnTo>
                  <a:lnTo>
                    <a:pt x="13716" y="1360932"/>
                  </a:lnTo>
                  <a:lnTo>
                    <a:pt x="13716" y="1367028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13716" y="1367028"/>
                  </a:lnTo>
                  <a:lnTo>
                    <a:pt x="13716" y="1360932"/>
                  </a:lnTo>
                  <a:lnTo>
                    <a:pt x="5737860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67028"/>
                  </a:moveTo>
                  <a:lnTo>
                    <a:pt x="5737860" y="1367028"/>
                  </a:lnTo>
                  <a:lnTo>
                    <a:pt x="5743955" y="1360932"/>
                  </a:lnTo>
                  <a:lnTo>
                    <a:pt x="5751576" y="1360932"/>
                  </a:lnTo>
                  <a:lnTo>
                    <a:pt x="5751576" y="1367028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3685" y="1854533"/>
            <a:ext cx="5324769" cy="1216302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358949" marR="72497" indent="-285862">
              <a:lnSpc>
                <a:spcPct val="102699"/>
              </a:lnSpc>
              <a:spcBef>
                <a:spcPts val="232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livrable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ainsi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créé,</a:t>
            </a:r>
            <a:r>
              <a:rPr sz="1392" spc="18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soit</a:t>
            </a:r>
            <a:r>
              <a:rPr sz="1392" spc="334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sur</a:t>
            </a:r>
            <a:r>
              <a:rPr sz="1392" spc="34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330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repository</a:t>
            </a:r>
            <a:r>
              <a:rPr sz="1392" spc="33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général,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soit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d'applications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(Tomcat,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Glassfish,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etc.)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86" dirty="0">
                <a:latin typeface="Trebuchet MS"/>
                <a:cs typeface="Trebuchet MS"/>
              </a:rPr>
              <a:t>;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  <a:tab pos="1173509" algn="l"/>
                <a:tab pos="1559571" algn="l"/>
                <a:tab pos="2403012" algn="l"/>
                <a:tab pos="2787306" algn="l"/>
                <a:tab pos="3480448" algn="l"/>
                <a:tab pos="3871815" algn="l"/>
                <a:tab pos="4436466" algn="l"/>
                <a:tab pos="4702878" algn="l"/>
              </a:tabLst>
            </a:pPr>
            <a:r>
              <a:rPr sz="1392" spc="-56" dirty="0">
                <a:latin typeface="Trebuchet MS"/>
                <a:cs typeface="Trebuchet MS"/>
              </a:rPr>
              <a:t>création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28" dirty="0">
                <a:latin typeface="Trebuchet MS"/>
                <a:cs typeface="Trebuchet MS"/>
              </a:rPr>
              <a:t>rapports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79" dirty="0">
                <a:latin typeface="Trebuchet MS"/>
                <a:cs typeface="Trebuchet MS"/>
              </a:rPr>
              <a:t>qualité	</a:t>
            </a:r>
            <a:r>
              <a:rPr sz="1392" spc="-51" dirty="0">
                <a:latin typeface="Trebuchet MS"/>
                <a:cs typeface="Trebuchet MS"/>
              </a:rPr>
              <a:t>du	</a:t>
            </a:r>
            <a:r>
              <a:rPr sz="1392" spc="-37" dirty="0">
                <a:latin typeface="Trebuchet MS"/>
                <a:cs typeface="Trebuchet MS"/>
              </a:rPr>
              <a:t>code	</a:t>
            </a:r>
            <a:r>
              <a:rPr sz="1392" spc="-51" dirty="0">
                <a:latin typeface="Trebuchet MS"/>
                <a:cs typeface="Trebuchet MS"/>
              </a:rPr>
              <a:t>(	</a:t>
            </a:r>
            <a:r>
              <a:rPr sz="1392" b="1" u="sng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Sonar</a:t>
            </a:r>
            <a:r>
              <a:rPr sz="1392" spc="9" dirty="0">
                <a:latin typeface="Trebuchet MS"/>
                <a:cs typeface="Trebuchet MS"/>
              </a:rPr>
              <a:t>,</a:t>
            </a:r>
            <a:endParaRPr sz="1392">
              <a:latin typeface="Trebuchet MS"/>
              <a:cs typeface="Trebuchet MS"/>
            </a:endParaRPr>
          </a:p>
          <a:p>
            <a:pPr marL="358949">
              <a:spcBef>
                <a:spcPts val="46"/>
              </a:spcBef>
            </a:pP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7" dirty="0">
                <a:latin typeface="Trebuchet MS"/>
                <a:cs typeface="Trebuchet MS"/>
              </a:rPr>
              <a:t> </a:t>
            </a:r>
            <a:r>
              <a:rPr sz="1392" b="1" u="sng" spc="3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F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2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</a:t>
            </a:r>
            <a:r>
              <a:rPr sz="1392" b="1" u="sng" spc="1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g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J</a:t>
            </a:r>
            <a:r>
              <a:rPr sz="1392" b="1" u="sng" spc="2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37" dirty="0">
                <a:latin typeface="Trebuchet MS"/>
                <a:cs typeface="Trebuchet MS"/>
              </a:rPr>
              <a:t>c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r>
              <a:rPr sz="1392" spc="-51" dirty="0">
                <a:latin typeface="Trebuchet MS"/>
                <a:cs typeface="Trebuchet MS"/>
              </a:rPr>
              <a:t>)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site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031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1276"/>
            <a:ext cx="528122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9" dirty="0"/>
              <a:t>Packaging</a:t>
            </a:r>
            <a:r>
              <a:rPr spc="-32" dirty="0"/>
              <a:t> </a:t>
            </a:r>
            <a:r>
              <a:rPr spc="-56" dirty="0"/>
              <a:t>d'un</a:t>
            </a:r>
            <a:r>
              <a:rPr spc="-93" dirty="0"/>
              <a:t> </a:t>
            </a:r>
            <a:r>
              <a:rPr spc="-70" dirty="0"/>
              <a:t>projet</a:t>
            </a:r>
            <a:r>
              <a:rPr spc="-97" dirty="0"/>
              <a:t> </a:t>
            </a:r>
            <a:r>
              <a:rPr spc="-79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966" y="1459349"/>
            <a:ext cx="7977134" cy="694250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 algn="just">
              <a:lnSpc>
                <a:spcPct val="89700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 </a:t>
            </a:r>
            <a:r>
              <a:rPr sz="1578" spc="-79" dirty="0">
                <a:latin typeface="Trebuchet MS"/>
                <a:cs typeface="Trebuchet MS"/>
              </a:rPr>
              <a:t>allons </a:t>
            </a:r>
            <a:r>
              <a:rPr sz="1578" spc="-116" dirty="0">
                <a:latin typeface="Trebuchet MS"/>
                <a:cs typeface="Trebuchet MS"/>
              </a:rPr>
              <a:t>maintenant,</a:t>
            </a:r>
            <a:r>
              <a:rPr sz="1578" spc="241" dirty="0"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générer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l'artéfact</a:t>
            </a:r>
            <a:r>
              <a:rPr sz="1578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 </a:t>
            </a:r>
            <a:r>
              <a:rPr sz="1578" spc="-84" dirty="0">
                <a:latin typeface="Trebuchet MS"/>
                <a:cs typeface="Trebuchet MS"/>
              </a:rPr>
              <a:t>projet </a:t>
            </a:r>
            <a:r>
              <a:rPr sz="1578" spc="-60" dirty="0">
                <a:latin typeface="Trebuchet MS"/>
                <a:cs typeface="Trebuchet MS"/>
              </a:rPr>
              <a:t>Maven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sous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sa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forme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2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88" dirty="0">
                <a:solidFill>
                  <a:srgbClr val="3F3F3F"/>
                </a:solidFill>
                <a:latin typeface="Trebuchet MS"/>
                <a:cs typeface="Trebuchet MS"/>
              </a:rPr>
              <a:t>jar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.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Pour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faire, 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uvrez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Terminal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racine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projet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(répertoire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mon-appli),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là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où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trouve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i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tapez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723985"/>
            <a:ext cx="414299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001F60"/>
                </a:solidFill>
                <a:latin typeface="Calibri"/>
                <a:cs typeface="Calibri"/>
              </a:rPr>
              <a:t>.jar</a:t>
            </a:r>
            <a:r>
              <a:rPr sz="1578" b="1" i="1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dossier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spc="-5" dirty="0">
                <a:solidFill>
                  <a:srgbClr val="001F60"/>
                </a:solidFill>
                <a:latin typeface="Calibri"/>
                <a:cs typeface="Calibri"/>
              </a:rPr>
              <a:t>target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955" y="4316823"/>
            <a:ext cx="78822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5" dirty="0">
                <a:solidFill>
                  <a:srgbClr val="3F3F3F"/>
                </a:solidFill>
                <a:latin typeface="Calibri"/>
                <a:cs typeface="Calibri"/>
              </a:rPr>
              <a:t>NB:</a:t>
            </a:r>
            <a:r>
              <a:rPr sz="1578" b="1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JDK9</a:t>
            </a:r>
            <a:r>
              <a:rPr sz="1578" b="1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version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ultérieure,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473" y="4536098"/>
            <a:ext cx="177944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propriétés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2244961"/>
            <a:ext cx="2532124" cy="331251"/>
            <a:chOff x="1391412" y="2418588"/>
            <a:chExt cx="2727960" cy="356870"/>
          </a:xfrm>
        </p:grpSpPr>
        <p:sp>
          <p:nvSpPr>
            <p:cNvPr id="8" name="object 8"/>
            <p:cNvSpPr/>
            <p:nvPr/>
          </p:nvSpPr>
          <p:spPr>
            <a:xfrm>
              <a:off x="1399032" y="2426208"/>
              <a:ext cx="2714625" cy="341630"/>
            </a:xfrm>
            <a:custGeom>
              <a:avLst/>
              <a:gdLst/>
              <a:ahLst/>
              <a:cxnLst/>
              <a:rect l="l" t="t" r="r" b="b"/>
              <a:pathLst>
                <a:path w="2714625" h="341630">
                  <a:moveTo>
                    <a:pt x="2714243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2714243" y="0"/>
                  </a:lnTo>
                  <a:lnTo>
                    <a:pt x="2714243" y="34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418588"/>
              <a:ext cx="2727960" cy="356870"/>
            </a:xfrm>
            <a:custGeom>
              <a:avLst/>
              <a:gdLst/>
              <a:ahLst/>
              <a:cxnLst/>
              <a:rect l="l" t="t" r="r" b="b"/>
              <a:pathLst>
                <a:path w="2727960" h="356869">
                  <a:moveTo>
                    <a:pt x="2724911" y="356616"/>
                  </a:moveTo>
                  <a:lnTo>
                    <a:pt x="3048" y="356616"/>
                  </a:lnTo>
                  <a:lnTo>
                    <a:pt x="0" y="353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724911" y="0"/>
                  </a:lnTo>
                  <a:lnTo>
                    <a:pt x="2727960" y="3048"/>
                  </a:lnTo>
                  <a:lnTo>
                    <a:pt x="27279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42900"/>
                  </a:lnTo>
                  <a:lnTo>
                    <a:pt x="7620" y="342900"/>
                  </a:lnTo>
                  <a:lnTo>
                    <a:pt x="13716" y="348996"/>
                  </a:lnTo>
                  <a:lnTo>
                    <a:pt x="2727960" y="348996"/>
                  </a:lnTo>
                  <a:lnTo>
                    <a:pt x="2727960" y="353568"/>
                  </a:lnTo>
                  <a:lnTo>
                    <a:pt x="2724911" y="356616"/>
                  </a:lnTo>
                  <a:close/>
                </a:path>
                <a:path w="2727960" h="35686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727960" h="356869">
                  <a:moveTo>
                    <a:pt x="271424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714243" y="7620"/>
                  </a:lnTo>
                  <a:lnTo>
                    <a:pt x="2714243" y="1371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2714243" y="7620"/>
                  </a:lnTo>
                  <a:lnTo>
                    <a:pt x="2721864" y="13716"/>
                  </a:lnTo>
                  <a:lnTo>
                    <a:pt x="2727960" y="13716"/>
                  </a:lnTo>
                  <a:lnTo>
                    <a:pt x="2727960" y="342900"/>
                  </a:lnTo>
                  <a:lnTo>
                    <a:pt x="2721864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13716"/>
                  </a:moveTo>
                  <a:lnTo>
                    <a:pt x="2721864" y="13716"/>
                  </a:lnTo>
                  <a:lnTo>
                    <a:pt x="2714243" y="7620"/>
                  </a:lnTo>
                  <a:lnTo>
                    <a:pt x="2727960" y="7620"/>
                  </a:lnTo>
                  <a:lnTo>
                    <a:pt x="2727960" y="13716"/>
                  </a:lnTo>
                  <a:close/>
                </a:path>
                <a:path w="2727960" h="356869">
                  <a:moveTo>
                    <a:pt x="13716" y="348996"/>
                  </a:moveTo>
                  <a:lnTo>
                    <a:pt x="7620" y="342900"/>
                  </a:lnTo>
                  <a:lnTo>
                    <a:pt x="13716" y="342900"/>
                  </a:lnTo>
                  <a:lnTo>
                    <a:pt x="13716" y="34899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13716" y="348996"/>
                  </a:lnTo>
                  <a:lnTo>
                    <a:pt x="13716" y="342900"/>
                  </a:lnTo>
                  <a:lnTo>
                    <a:pt x="2714243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348996"/>
                  </a:moveTo>
                  <a:lnTo>
                    <a:pt x="2714243" y="348996"/>
                  </a:lnTo>
                  <a:lnTo>
                    <a:pt x="2721864" y="342900"/>
                  </a:lnTo>
                  <a:lnTo>
                    <a:pt x="2727960" y="342900"/>
                  </a:lnTo>
                  <a:lnTo>
                    <a:pt x="2727960" y="34899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3685" y="2252034"/>
            <a:ext cx="2519746" cy="271392"/>
          </a:xfrm>
          <a:prstGeom prst="rect">
            <a:avLst/>
          </a:prstGeom>
        </p:spPr>
        <p:txBody>
          <a:bodyPr vert="horz" wrap="square" lIns="0" tIns="28292" rIns="0" bIns="0" rtlCol="0">
            <a:spAutoFit/>
          </a:bodyPr>
          <a:lstStyle/>
          <a:p>
            <a:pPr marL="73086">
              <a:spcBef>
                <a:spcPts val="223"/>
              </a:spcBef>
            </a:pP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dirty="0">
                <a:latin typeface="Trebuchet MS"/>
                <a:cs typeface="Trebuchet MS"/>
              </a:rPr>
              <a:t>package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102" y="3049865"/>
            <a:ext cx="5052931" cy="12165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46608" y="4638455"/>
            <a:ext cx="6088650" cy="1190028"/>
            <a:chOff x="3416808" y="4997196"/>
            <a:chExt cx="6559550" cy="1282065"/>
          </a:xfrm>
        </p:grpSpPr>
        <p:sp>
          <p:nvSpPr>
            <p:cNvPr id="13" name="object 13"/>
            <p:cNvSpPr/>
            <p:nvPr/>
          </p:nvSpPr>
          <p:spPr>
            <a:xfrm>
              <a:off x="3424427" y="5004816"/>
              <a:ext cx="6544309" cy="1266825"/>
            </a:xfrm>
            <a:custGeom>
              <a:avLst/>
              <a:gdLst/>
              <a:ahLst/>
              <a:cxnLst/>
              <a:rect l="l" t="t" r="r" b="b"/>
              <a:pathLst>
                <a:path w="6544309" h="1266825">
                  <a:moveTo>
                    <a:pt x="6544056" y="1266444"/>
                  </a:moveTo>
                  <a:lnTo>
                    <a:pt x="0" y="1266444"/>
                  </a:lnTo>
                  <a:lnTo>
                    <a:pt x="0" y="0"/>
                  </a:lnTo>
                  <a:lnTo>
                    <a:pt x="6544056" y="0"/>
                  </a:lnTo>
                  <a:lnTo>
                    <a:pt x="6544056" y="1266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6808" y="4997196"/>
              <a:ext cx="6559550" cy="1282065"/>
            </a:xfrm>
            <a:custGeom>
              <a:avLst/>
              <a:gdLst/>
              <a:ahLst/>
              <a:cxnLst/>
              <a:rect l="l" t="t" r="r" b="b"/>
              <a:pathLst>
                <a:path w="6559550" h="1282064">
                  <a:moveTo>
                    <a:pt x="6556248" y="1281683"/>
                  </a:moveTo>
                  <a:lnTo>
                    <a:pt x="3048" y="1281683"/>
                  </a:lnTo>
                  <a:lnTo>
                    <a:pt x="0" y="12786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556248" y="0"/>
                  </a:lnTo>
                  <a:lnTo>
                    <a:pt x="6559296" y="3048"/>
                  </a:lnTo>
                  <a:lnTo>
                    <a:pt x="655929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267968"/>
                  </a:lnTo>
                  <a:lnTo>
                    <a:pt x="7620" y="1267968"/>
                  </a:lnTo>
                  <a:lnTo>
                    <a:pt x="13716" y="1274064"/>
                  </a:lnTo>
                  <a:lnTo>
                    <a:pt x="6559296" y="1274064"/>
                  </a:lnTo>
                  <a:lnTo>
                    <a:pt x="6559296" y="1278636"/>
                  </a:lnTo>
                  <a:lnTo>
                    <a:pt x="6556248" y="1281683"/>
                  </a:lnTo>
                  <a:close/>
                </a:path>
                <a:path w="6559550" h="128206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6559550" h="1282064">
                  <a:moveTo>
                    <a:pt x="6544055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6544055" y="7620"/>
                  </a:lnTo>
                  <a:lnTo>
                    <a:pt x="6544055" y="13716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6544055" y="7620"/>
                  </a:lnTo>
                  <a:lnTo>
                    <a:pt x="6551676" y="13716"/>
                  </a:lnTo>
                  <a:lnTo>
                    <a:pt x="6559296" y="13716"/>
                  </a:lnTo>
                  <a:lnTo>
                    <a:pt x="6559296" y="1267968"/>
                  </a:lnTo>
                  <a:lnTo>
                    <a:pt x="6551676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3716"/>
                  </a:moveTo>
                  <a:lnTo>
                    <a:pt x="6551676" y="13716"/>
                  </a:lnTo>
                  <a:lnTo>
                    <a:pt x="6544055" y="7620"/>
                  </a:lnTo>
                  <a:lnTo>
                    <a:pt x="6559296" y="7620"/>
                  </a:lnTo>
                  <a:lnTo>
                    <a:pt x="6559296" y="13716"/>
                  </a:lnTo>
                  <a:close/>
                </a:path>
                <a:path w="6559550" h="1282064">
                  <a:moveTo>
                    <a:pt x="13716" y="1274064"/>
                  </a:moveTo>
                  <a:lnTo>
                    <a:pt x="7620" y="1267968"/>
                  </a:lnTo>
                  <a:lnTo>
                    <a:pt x="13716" y="1267968"/>
                  </a:lnTo>
                  <a:lnTo>
                    <a:pt x="13716" y="1274064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13716" y="1274064"/>
                  </a:lnTo>
                  <a:lnTo>
                    <a:pt x="13716" y="1267968"/>
                  </a:lnTo>
                  <a:lnTo>
                    <a:pt x="6544055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274064"/>
                  </a:moveTo>
                  <a:lnTo>
                    <a:pt x="6544055" y="1274064"/>
                  </a:lnTo>
                  <a:lnTo>
                    <a:pt x="6551676" y="1267968"/>
                  </a:lnTo>
                  <a:lnTo>
                    <a:pt x="6559296" y="1267968"/>
                  </a:lnTo>
                  <a:lnTo>
                    <a:pt x="6559296" y="127406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3681" y="4645527"/>
            <a:ext cx="6074503" cy="1113710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b="1" spc="9" dirty="0">
                <a:latin typeface="Calibri"/>
                <a:cs typeface="Calibri"/>
              </a:rPr>
              <a:t>&lt;properties&gt;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&lt;project.build.sourceEncoding&gt;UTF-8&lt;/project.build.sourceEncoding&gt;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2"/>
              </a:spcBef>
            </a:pPr>
            <a:r>
              <a:rPr sz="1392" b="1" spc="5" dirty="0">
                <a:latin typeface="Calibri"/>
                <a:cs typeface="Calibri"/>
              </a:rPr>
              <a:t>&lt;maven.compiler.source&gt;1.6&lt;/maven.compiler.source&gt;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56"/>
              </a:spcBef>
            </a:pPr>
            <a:r>
              <a:rPr sz="1392" b="1" dirty="0">
                <a:latin typeface="Calibri"/>
                <a:cs typeface="Calibri"/>
              </a:rPr>
              <a:t>&lt;maven.compiler.target&gt;1.6&lt;/maven.compiler.target&gt;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&lt;/properties&gt;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4083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1483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Packaging</a:t>
            </a:r>
            <a:r>
              <a:rPr sz="2924" spc="-97" dirty="0"/>
              <a:t> </a:t>
            </a:r>
            <a:r>
              <a:rPr sz="2924" spc="-51" dirty="0"/>
              <a:t>d'un</a:t>
            </a:r>
            <a:r>
              <a:rPr sz="2924" spc="-65" dirty="0"/>
              <a:t> projet</a:t>
            </a:r>
            <a:r>
              <a:rPr sz="2924" spc="-93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45294"/>
            <a:ext cx="7599319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application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n’importe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quelle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utilisant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676955"/>
            <a:ext cx="4178358" cy="1856445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264644" indent="-253445">
              <a:spcBef>
                <a:spcPts val="70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638328" lvl="1" indent="-254034">
              <a:spcBef>
                <a:spcPts val="96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spc="5" dirty="0">
                <a:solidFill>
                  <a:srgbClr val="3F3F3F"/>
                </a:solidFill>
                <a:latin typeface="Calibri"/>
                <a:cs typeface="Calibri"/>
              </a:rPr>
              <a:t>javadoc:javadoc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générer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Javadoc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392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 tests</a:t>
            </a:r>
            <a:r>
              <a:rPr sz="139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clean</a:t>
            </a:r>
            <a:r>
              <a:rPr sz="1392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supprimer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génères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  <a:tab pos="1106906" algn="l"/>
                <a:tab pos="3011870" algn="l"/>
                <a:tab pos="355117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	-Dmaven.test.skip=true	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clean	</a:t>
            </a: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package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249" y="4280091"/>
            <a:ext cx="3303667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  <a:tabLst>
                <a:tab pos="502175" algn="l"/>
                <a:tab pos="1402199" algn="l"/>
                <a:tab pos="1745824" algn="l"/>
                <a:tab pos="2417748" algn="l"/>
                <a:tab pos="3140360" algn="l"/>
              </a:tabLst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up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rim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f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ie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é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è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19" y="4608276"/>
            <a:ext cx="3940824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reconstruire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sans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196" y="2147353"/>
            <a:ext cx="6590831" cy="307085"/>
            <a:chOff x="1452372" y="2313431"/>
            <a:chExt cx="7100570" cy="330835"/>
          </a:xfrm>
        </p:grpSpPr>
        <p:sp>
          <p:nvSpPr>
            <p:cNvPr id="8" name="object 8"/>
            <p:cNvSpPr/>
            <p:nvPr/>
          </p:nvSpPr>
          <p:spPr>
            <a:xfrm>
              <a:off x="1459992" y="2321051"/>
              <a:ext cx="7086600" cy="315595"/>
            </a:xfrm>
            <a:custGeom>
              <a:avLst/>
              <a:gdLst/>
              <a:ahLst/>
              <a:cxnLst/>
              <a:rect l="l" t="t" r="r" b="b"/>
              <a:pathLst>
                <a:path w="7086600" h="315594">
                  <a:moveTo>
                    <a:pt x="70866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7086600" y="0"/>
                  </a:lnTo>
                  <a:lnTo>
                    <a:pt x="708660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452372" y="2313431"/>
              <a:ext cx="7100570" cy="330835"/>
            </a:xfrm>
            <a:custGeom>
              <a:avLst/>
              <a:gdLst/>
              <a:ahLst/>
              <a:cxnLst/>
              <a:rect l="l" t="t" r="r" b="b"/>
              <a:pathLst>
                <a:path w="7100570" h="330835">
                  <a:moveTo>
                    <a:pt x="7097268" y="330707"/>
                  </a:moveTo>
                  <a:lnTo>
                    <a:pt x="4572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7097268" y="0"/>
                  </a:lnTo>
                  <a:lnTo>
                    <a:pt x="7100316" y="3048"/>
                  </a:lnTo>
                  <a:lnTo>
                    <a:pt x="7100316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16992"/>
                  </a:lnTo>
                  <a:lnTo>
                    <a:pt x="7620" y="316992"/>
                  </a:lnTo>
                  <a:lnTo>
                    <a:pt x="15240" y="323088"/>
                  </a:lnTo>
                  <a:lnTo>
                    <a:pt x="7100316" y="323088"/>
                  </a:lnTo>
                  <a:lnTo>
                    <a:pt x="7100316" y="327659"/>
                  </a:lnTo>
                  <a:lnTo>
                    <a:pt x="7097268" y="330707"/>
                  </a:lnTo>
                  <a:close/>
                </a:path>
                <a:path w="7100570" h="3308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7100570" h="330835">
                  <a:moveTo>
                    <a:pt x="7086600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7086600" y="7620"/>
                  </a:lnTo>
                  <a:lnTo>
                    <a:pt x="7086600" y="13716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7086600" y="7620"/>
                  </a:lnTo>
                  <a:lnTo>
                    <a:pt x="7094220" y="13716"/>
                  </a:lnTo>
                  <a:lnTo>
                    <a:pt x="7100316" y="13716"/>
                  </a:lnTo>
                  <a:lnTo>
                    <a:pt x="7100316" y="316992"/>
                  </a:lnTo>
                  <a:lnTo>
                    <a:pt x="709422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13716"/>
                  </a:moveTo>
                  <a:lnTo>
                    <a:pt x="7094220" y="13716"/>
                  </a:lnTo>
                  <a:lnTo>
                    <a:pt x="7086600" y="7620"/>
                  </a:lnTo>
                  <a:lnTo>
                    <a:pt x="7100316" y="7620"/>
                  </a:lnTo>
                  <a:lnTo>
                    <a:pt x="7100316" y="13716"/>
                  </a:lnTo>
                  <a:close/>
                </a:path>
                <a:path w="7100570" h="330835">
                  <a:moveTo>
                    <a:pt x="15240" y="323088"/>
                  </a:moveTo>
                  <a:lnTo>
                    <a:pt x="7620" y="316992"/>
                  </a:lnTo>
                  <a:lnTo>
                    <a:pt x="15240" y="316992"/>
                  </a:lnTo>
                  <a:lnTo>
                    <a:pt x="15240" y="323088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15240" y="323088"/>
                  </a:lnTo>
                  <a:lnTo>
                    <a:pt x="15240" y="316992"/>
                  </a:lnTo>
                  <a:lnTo>
                    <a:pt x="708660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323088"/>
                  </a:moveTo>
                  <a:lnTo>
                    <a:pt x="7086600" y="323088"/>
                  </a:lnTo>
                  <a:lnTo>
                    <a:pt x="7094220" y="316992"/>
                  </a:lnTo>
                  <a:lnTo>
                    <a:pt x="7100316" y="316992"/>
                  </a:lnTo>
                  <a:lnTo>
                    <a:pt x="7100316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268" y="2154426"/>
            <a:ext cx="6577864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42" dirty="0">
                <a:latin typeface="Trebuchet MS"/>
                <a:cs typeface="Trebuchet MS"/>
              </a:rPr>
              <a:t>java</a:t>
            </a:r>
            <a:r>
              <a:rPr sz="1392" b="1" spc="14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-cp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28" dirty="0">
                <a:latin typeface="Trebuchet MS"/>
                <a:cs typeface="Trebuchet MS"/>
              </a:rPr>
              <a:t>target/mon-appli-1.0-SNAPSHOT.jar</a:t>
            </a:r>
            <a:r>
              <a:rPr sz="1392" b="1" spc="3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org.exemple.demo.App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15310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68169"/>
            <a:ext cx="501525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Installation</a:t>
            </a:r>
            <a:r>
              <a:rPr sz="2924" spc="-23" dirty="0"/>
              <a:t> </a:t>
            </a:r>
            <a:r>
              <a:rPr sz="2924" spc="-51" dirty="0"/>
              <a:t>d'un</a:t>
            </a:r>
            <a:r>
              <a:rPr sz="2924" spc="-79" dirty="0"/>
              <a:t> </a:t>
            </a:r>
            <a:r>
              <a:rPr sz="2924" spc="-70" dirty="0"/>
              <a:t>projet</a:t>
            </a:r>
            <a:r>
              <a:rPr sz="2924" spc="-46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50845"/>
            <a:ext cx="658906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allons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02" dirty="0">
                <a:latin typeface="Trebuchet MS"/>
                <a:cs typeface="Trebuchet MS"/>
              </a:rPr>
              <a:t>maintenant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installer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notre </a:t>
            </a:r>
            <a:r>
              <a:rPr sz="1578" spc="-88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5" dirty="0">
                <a:latin typeface="Trebuchet MS"/>
                <a:cs typeface="Trebuchet MS"/>
              </a:rPr>
              <a:t>avec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144" dirty="0">
                <a:latin typeface="Trebuchet MS"/>
                <a:cs typeface="Trebuchet MS"/>
              </a:rPr>
              <a:t>la</a:t>
            </a:r>
            <a:r>
              <a:rPr sz="1578" spc="-14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28" dirty="0">
                <a:latin typeface="Trebuchet MS"/>
                <a:cs typeface="Trebuchet MS"/>
              </a:rPr>
              <a:t> </a:t>
            </a:r>
            <a:r>
              <a:rPr sz="1578" b="1" spc="-14" dirty="0">
                <a:latin typeface="Trebuchet MS"/>
                <a:cs typeface="Trebuchet MS"/>
              </a:rPr>
              <a:t>install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4348039"/>
            <a:ext cx="631911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entrepôt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(Repository)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local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commande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7967" y="5073724"/>
            <a:ext cx="590239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l’installation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effectuée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078" y="5342922"/>
            <a:ext cx="7800310" cy="528115"/>
            <a:chOff x="1231391" y="5756147"/>
            <a:chExt cx="8403590" cy="568960"/>
          </a:xfrm>
        </p:grpSpPr>
        <p:sp>
          <p:nvSpPr>
            <p:cNvPr id="7" name="object 7"/>
            <p:cNvSpPr/>
            <p:nvPr/>
          </p:nvSpPr>
          <p:spPr>
            <a:xfrm>
              <a:off x="1239012" y="5763767"/>
              <a:ext cx="8389620" cy="553720"/>
            </a:xfrm>
            <a:custGeom>
              <a:avLst/>
              <a:gdLst/>
              <a:ahLst/>
              <a:cxnLst/>
              <a:rect l="l" t="t" r="r" b="b"/>
              <a:pathLst>
                <a:path w="8389620" h="553720">
                  <a:moveTo>
                    <a:pt x="838962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8389620" y="0"/>
                  </a:lnTo>
                  <a:lnTo>
                    <a:pt x="8389620" y="553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1231391" y="5756147"/>
              <a:ext cx="8403590" cy="568960"/>
            </a:xfrm>
            <a:custGeom>
              <a:avLst/>
              <a:gdLst/>
              <a:ahLst/>
              <a:cxnLst/>
              <a:rect l="l" t="t" r="r" b="b"/>
              <a:pathLst>
                <a:path w="8403590" h="568960">
                  <a:moveTo>
                    <a:pt x="8400288" y="568452"/>
                  </a:moveTo>
                  <a:lnTo>
                    <a:pt x="3048" y="568452"/>
                  </a:lnTo>
                  <a:lnTo>
                    <a:pt x="0" y="5654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00288" y="0"/>
                  </a:lnTo>
                  <a:lnTo>
                    <a:pt x="8403336" y="3048"/>
                  </a:lnTo>
                  <a:lnTo>
                    <a:pt x="840333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3212"/>
                  </a:lnTo>
                  <a:lnTo>
                    <a:pt x="7620" y="553212"/>
                  </a:lnTo>
                  <a:lnTo>
                    <a:pt x="13716" y="560832"/>
                  </a:lnTo>
                  <a:lnTo>
                    <a:pt x="8403336" y="560832"/>
                  </a:lnTo>
                  <a:lnTo>
                    <a:pt x="8403336" y="565404"/>
                  </a:lnTo>
                  <a:lnTo>
                    <a:pt x="8400288" y="568452"/>
                  </a:lnTo>
                  <a:close/>
                </a:path>
                <a:path w="8403590" h="5689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403590" h="568960">
                  <a:moveTo>
                    <a:pt x="838962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389620" y="7620"/>
                  </a:lnTo>
                  <a:lnTo>
                    <a:pt x="8389620" y="13716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8389620" y="7620"/>
                  </a:lnTo>
                  <a:lnTo>
                    <a:pt x="8397240" y="13716"/>
                  </a:lnTo>
                  <a:lnTo>
                    <a:pt x="8403336" y="13716"/>
                  </a:lnTo>
                  <a:lnTo>
                    <a:pt x="8403336" y="553212"/>
                  </a:lnTo>
                  <a:lnTo>
                    <a:pt x="839724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13716"/>
                  </a:moveTo>
                  <a:lnTo>
                    <a:pt x="8397240" y="13716"/>
                  </a:lnTo>
                  <a:lnTo>
                    <a:pt x="8389620" y="7620"/>
                  </a:lnTo>
                  <a:lnTo>
                    <a:pt x="8403336" y="7620"/>
                  </a:lnTo>
                  <a:lnTo>
                    <a:pt x="8403336" y="13716"/>
                  </a:lnTo>
                  <a:close/>
                </a:path>
                <a:path w="8403590" h="568960">
                  <a:moveTo>
                    <a:pt x="13716" y="560832"/>
                  </a:moveTo>
                  <a:lnTo>
                    <a:pt x="7620" y="553212"/>
                  </a:lnTo>
                  <a:lnTo>
                    <a:pt x="13716" y="553212"/>
                  </a:lnTo>
                  <a:lnTo>
                    <a:pt x="13716" y="560832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13716" y="560832"/>
                  </a:lnTo>
                  <a:lnTo>
                    <a:pt x="13716" y="553212"/>
                  </a:lnTo>
                  <a:lnTo>
                    <a:pt x="838962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560832"/>
                  </a:moveTo>
                  <a:lnTo>
                    <a:pt x="8389620" y="560832"/>
                  </a:lnTo>
                  <a:lnTo>
                    <a:pt x="8397240" y="553212"/>
                  </a:lnTo>
                  <a:lnTo>
                    <a:pt x="8403336" y="553212"/>
                  </a:lnTo>
                  <a:lnTo>
                    <a:pt x="8403336" y="56083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5153" y="5349995"/>
            <a:ext cx="7787342" cy="464161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endParaRPr sz="1392">
              <a:latin typeface="Trebuchet MS"/>
              <a:cs typeface="Trebuchet MS"/>
            </a:endParaRPr>
          </a:p>
          <a:p>
            <a:pPr marL="73086">
              <a:spcBef>
                <a:spcPts val="42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483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/home</a:t>
            </a:r>
            <a:r>
              <a:rPr sz="1392" b="1" spc="4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/&lt;User_Name&gt;/.m2/repository/org/exemple/demo/mon-appli/1.0-SNAPSHOT/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029" y="1737122"/>
            <a:ext cx="4365792" cy="1738772"/>
            <a:chOff x="1267967" y="1871472"/>
            <a:chExt cx="4703445" cy="1873250"/>
          </a:xfrm>
        </p:grpSpPr>
        <p:sp>
          <p:nvSpPr>
            <p:cNvPr id="11" name="object 11"/>
            <p:cNvSpPr/>
            <p:nvPr/>
          </p:nvSpPr>
          <p:spPr>
            <a:xfrm>
              <a:off x="1275587" y="1879092"/>
              <a:ext cx="4688205" cy="1858010"/>
            </a:xfrm>
            <a:custGeom>
              <a:avLst/>
              <a:gdLst/>
              <a:ahLst/>
              <a:cxnLst/>
              <a:rect l="l" t="t" r="r" b="b"/>
              <a:pathLst>
                <a:path w="4688205" h="1858010">
                  <a:moveTo>
                    <a:pt x="4687824" y="1857756"/>
                  </a:moveTo>
                  <a:lnTo>
                    <a:pt x="0" y="1857756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687824" y="1857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967" y="1871472"/>
              <a:ext cx="4703445" cy="1873250"/>
            </a:xfrm>
            <a:custGeom>
              <a:avLst/>
              <a:gdLst/>
              <a:ahLst/>
              <a:cxnLst/>
              <a:rect l="l" t="t" r="r" b="b"/>
              <a:pathLst>
                <a:path w="4703445" h="1873250">
                  <a:moveTo>
                    <a:pt x="4700016" y="1872996"/>
                  </a:moveTo>
                  <a:lnTo>
                    <a:pt x="3048" y="1872996"/>
                  </a:lnTo>
                  <a:lnTo>
                    <a:pt x="0" y="18699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00016" y="0"/>
                  </a:lnTo>
                  <a:lnTo>
                    <a:pt x="4703064" y="3048"/>
                  </a:lnTo>
                  <a:lnTo>
                    <a:pt x="470306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859279"/>
                  </a:lnTo>
                  <a:lnTo>
                    <a:pt x="7620" y="1859279"/>
                  </a:lnTo>
                  <a:lnTo>
                    <a:pt x="13716" y="1865375"/>
                  </a:lnTo>
                  <a:lnTo>
                    <a:pt x="4703064" y="1865375"/>
                  </a:lnTo>
                  <a:lnTo>
                    <a:pt x="4703064" y="1869948"/>
                  </a:lnTo>
                  <a:lnTo>
                    <a:pt x="4700016" y="1872996"/>
                  </a:lnTo>
                  <a:close/>
                </a:path>
                <a:path w="4703445" h="18732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703445" h="1873250">
                  <a:moveTo>
                    <a:pt x="468934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689348" y="7620"/>
                  </a:lnTo>
                  <a:lnTo>
                    <a:pt x="4689348" y="13716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4689348" y="7620"/>
                  </a:lnTo>
                  <a:lnTo>
                    <a:pt x="4695444" y="13716"/>
                  </a:lnTo>
                  <a:lnTo>
                    <a:pt x="4703064" y="13716"/>
                  </a:lnTo>
                  <a:lnTo>
                    <a:pt x="4703064" y="1859279"/>
                  </a:lnTo>
                  <a:lnTo>
                    <a:pt x="4695444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3716"/>
                  </a:moveTo>
                  <a:lnTo>
                    <a:pt x="4695444" y="13716"/>
                  </a:lnTo>
                  <a:lnTo>
                    <a:pt x="4689348" y="7620"/>
                  </a:lnTo>
                  <a:lnTo>
                    <a:pt x="4703064" y="7620"/>
                  </a:lnTo>
                  <a:lnTo>
                    <a:pt x="4703064" y="13716"/>
                  </a:lnTo>
                  <a:close/>
                </a:path>
                <a:path w="4703445" h="1873250">
                  <a:moveTo>
                    <a:pt x="13716" y="1865375"/>
                  </a:moveTo>
                  <a:lnTo>
                    <a:pt x="7620" y="1859279"/>
                  </a:lnTo>
                  <a:lnTo>
                    <a:pt x="13716" y="1859279"/>
                  </a:lnTo>
                  <a:lnTo>
                    <a:pt x="13716" y="1865375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13716" y="1865375"/>
                  </a:lnTo>
                  <a:lnTo>
                    <a:pt x="13716" y="1859279"/>
                  </a:lnTo>
                  <a:lnTo>
                    <a:pt x="4689348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865375"/>
                  </a:moveTo>
                  <a:lnTo>
                    <a:pt x="4689348" y="1865375"/>
                  </a:lnTo>
                  <a:lnTo>
                    <a:pt x="4695444" y="1859279"/>
                  </a:lnTo>
                  <a:lnTo>
                    <a:pt x="4703064" y="1859279"/>
                  </a:lnTo>
                  <a:lnTo>
                    <a:pt x="4703064" y="1865375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9102" y="1744195"/>
            <a:ext cx="4351646" cy="1684978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358949" marR="86053" indent="-199809" algn="just">
              <a:lnSpc>
                <a:spcPts val="2580"/>
              </a:lnSpc>
              <a:spcBef>
                <a:spcPts val="139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60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= </a:t>
            </a:r>
            <a:r>
              <a:rPr sz="1392" b="1" spc="14" dirty="0">
                <a:latin typeface="Trebuchet MS"/>
                <a:cs typeface="Trebuchet MS"/>
              </a:rPr>
              <a:t>package</a:t>
            </a:r>
            <a:r>
              <a:rPr sz="1392" b="1" spc="19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+ </a:t>
            </a:r>
            <a:r>
              <a:rPr sz="1392" b="1" spc="19" dirty="0">
                <a:latin typeface="Trebuchet MS"/>
                <a:cs typeface="Trebuchet MS"/>
              </a:rPr>
              <a:t>déploiement</a:t>
            </a:r>
            <a:r>
              <a:rPr sz="1392" b="1" spc="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dans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l’entrepôt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(référentiel)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Maven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local.</a:t>
            </a:r>
            <a:endParaRPr sz="1392">
              <a:latin typeface="Trebuchet MS"/>
              <a:cs typeface="Trebuchet MS"/>
            </a:endParaRPr>
          </a:p>
          <a:p>
            <a:pPr marL="358949" marR="86643" indent="-199809" algn="just">
              <a:lnSpc>
                <a:spcPts val="2571"/>
              </a:lnSpc>
              <a:spcBef>
                <a:spcPts val="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spc="-46" dirty="0">
                <a:latin typeface="Trebuchet MS"/>
                <a:cs typeface="Trebuchet MS"/>
              </a:rPr>
              <a:t>Le </a:t>
            </a:r>
            <a:r>
              <a:rPr sz="1392" spc="-70" dirty="0">
                <a:latin typeface="Trebuchet MS"/>
                <a:cs typeface="Trebuchet MS"/>
              </a:rPr>
              <a:t>référentiel local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56" dirty="0">
                <a:latin typeface="Trebuchet MS"/>
                <a:cs typeface="Trebuchet MS"/>
              </a:rPr>
              <a:t>Maven </a:t>
            </a:r>
            <a:r>
              <a:rPr sz="1392" spc="-60" dirty="0">
                <a:latin typeface="Trebuchet MS"/>
                <a:cs typeface="Trebuchet MS"/>
              </a:rPr>
              <a:t>est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79" dirty="0">
                <a:latin typeface="Trebuchet MS"/>
                <a:cs typeface="Trebuchet MS"/>
              </a:rPr>
              <a:t>emplacement </a:t>
            </a:r>
            <a:r>
              <a:rPr sz="1392" spc="-56" dirty="0">
                <a:latin typeface="Trebuchet MS"/>
                <a:cs typeface="Trebuchet MS"/>
              </a:rPr>
              <a:t>de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dossier </a:t>
            </a:r>
            <a:r>
              <a:rPr sz="1392" spc="-19" dirty="0">
                <a:latin typeface="Trebuchet MS"/>
                <a:cs typeface="Trebuchet MS"/>
              </a:rPr>
              <a:t>sur </a:t>
            </a:r>
            <a:r>
              <a:rPr sz="1392" spc="-111" dirty="0">
                <a:latin typeface="Trebuchet MS"/>
                <a:cs typeface="Trebuchet MS"/>
              </a:rPr>
              <a:t>la </a:t>
            </a:r>
            <a:r>
              <a:rPr sz="1392" spc="-70" dirty="0">
                <a:latin typeface="Trebuchet MS"/>
                <a:cs typeface="Trebuchet MS"/>
              </a:rPr>
              <a:t>machine </a:t>
            </a:r>
            <a:r>
              <a:rPr sz="1392" spc="-51" dirty="0">
                <a:latin typeface="Trebuchet MS"/>
                <a:cs typeface="Trebuchet MS"/>
              </a:rPr>
              <a:t>du </a:t>
            </a:r>
            <a:r>
              <a:rPr sz="1392" spc="-79" dirty="0">
                <a:latin typeface="Trebuchet MS"/>
                <a:cs typeface="Trebuchet MS"/>
              </a:rPr>
              <a:t>développeur, </a:t>
            </a:r>
            <a:r>
              <a:rPr sz="1392" dirty="0">
                <a:latin typeface="Trebuchet MS"/>
                <a:cs typeface="Trebuchet MS"/>
              </a:rPr>
              <a:t>où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artefacts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r>
              <a:rPr sz="1392" spc="-28" dirty="0">
                <a:latin typeface="Trebuchet MS"/>
                <a:cs typeface="Trebuchet MS"/>
              </a:rPr>
              <a:t> sont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stockés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localement.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0341" y="1762584"/>
            <a:ext cx="2855123" cy="2637040"/>
            <a:chOff x="6124955" y="1898904"/>
            <a:chExt cx="3075940" cy="284099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52029" y="3552046"/>
            <a:ext cx="4307440" cy="748556"/>
            <a:chOff x="1267967" y="3826764"/>
            <a:chExt cx="4640580" cy="806450"/>
          </a:xfrm>
        </p:grpSpPr>
        <p:sp>
          <p:nvSpPr>
            <p:cNvPr id="20" name="object 20"/>
            <p:cNvSpPr/>
            <p:nvPr/>
          </p:nvSpPr>
          <p:spPr>
            <a:xfrm>
              <a:off x="1275587" y="3832860"/>
              <a:ext cx="4627245" cy="794385"/>
            </a:xfrm>
            <a:custGeom>
              <a:avLst/>
              <a:gdLst/>
              <a:ahLst/>
              <a:cxnLst/>
              <a:rect l="l" t="t" r="r" b="b"/>
              <a:pathLst>
                <a:path w="4627245" h="794385">
                  <a:moveTo>
                    <a:pt x="4626863" y="794004"/>
                  </a:moveTo>
                  <a:lnTo>
                    <a:pt x="0" y="794004"/>
                  </a:lnTo>
                  <a:lnTo>
                    <a:pt x="0" y="0"/>
                  </a:lnTo>
                  <a:lnTo>
                    <a:pt x="4626863" y="0"/>
                  </a:lnTo>
                  <a:lnTo>
                    <a:pt x="4626863" y="794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67" y="3826764"/>
              <a:ext cx="4640580" cy="806450"/>
            </a:xfrm>
            <a:custGeom>
              <a:avLst/>
              <a:gdLst/>
              <a:ahLst/>
              <a:cxnLst/>
              <a:rect l="l" t="t" r="r" b="b"/>
              <a:pathLst>
                <a:path w="4640580" h="806450">
                  <a:moveTo>
                    <a:pt x="4637532" y="806196"/>
                  </a:moveTo>
                  <a:lnTo>
                    <a:pt x="3048" y="806196"/>
                  </a:lnTo>
                  <a:lnTo>
                    <a:pt x="0" y="8031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637532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92480"/>
                  </a:lnTo>
                  <a:lnTo>
                    <a:pt x="7620" y="792480"/>
                  </a:lnTo>
                  <a:lnTo>
                    <a:pt x="13716" y="800100"/>
                  </a:lnTo>
                  <a:lnTo>
                    <a:pt x="4640580" y="800100"/>
                  </a:lnTo>
                  <a:lnTo>
                    <a:pt x="4640580" y="803148"/>
                  </a:lnTo>
                  <a:lnTo>
                    <a:pt x="4637532" y="806196"/>
                  </a:lnTo>
                  <a:close/>
                </a:path>
                <a:path w="4640580" h="8064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640580" h="806450">
                  <a:moveTo>
                    <a:pt x="46268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626864" y="6096"/>
                  </a:lnTo>
                  <a:lnTo>
                    <a:pt x="4626864" y="13716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4626864" y="6096"/>
                  </a:lnTo>
                  <a:lnTo>
                    <a:pt x="4634484" y="13716"/>
                  </a:lnTo>
                  <a:lnTo>
                    <a:pt x="4640580" y="13716"/>
                  </a:lnTo>
                  <a:lnTo>
                    <a:pt x="4640580" y="792480"/>
                  </a:lnTo>
                  <a:lnTo>
                    <a:pt x="463448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13716"/>
                  </a:moveTo>
                  <a:lnTo>
                    <a:pt x="4634484" y="13716"/>
                  </a:lnTo>
                  <a:lnTo>
                    <a:pt x="4626864" y="6096"/>
                  </a:lnTo>
                  <a:lnTo>
                    <a:pt x="4640580" y="6096"/>
                  </a:lnTo>
                  <a:lnTo>
                    <a:pt x="4640580" y="13716"/>
                  </a:lnTo>
                  <a:close/>
                </a:path>
                <a:path w="4640580" h="806450">
                  <a:moveTo>
                    <a:pt x="13716" y="800100"/>
                  </a:moveTo>
                  <a:lnTo>
                    <a:pt x="7620" y="792480"/>
                  </a:lnTo>
                  <a:lnTo>
                    <a:pt x="13716" y="792480"/>
                  </a:lnTo>
                  <a:lnTo>
                    <a:pt x="13716" y="800100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13716" y="800100"/>
                  </a:lnTo>
                  <a:lnTo>
                    <a:pt x="13716" y="792480"/>
                  </a:lnTo>
                  <a:lnTo>
                    <a:pt x="462686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800100"/>
                  </a:moveTo>
                  <a:lnTo>
                    <a:pt x="4626864" y="800100"/>
                  </a:lnTo>
                  <a:lnTo>
                    <a:pt x="4634484" y="792480"/>
                  </a:lnTo>
                  <a:lnTo>
                    <a:pt x="4640580" y="792480"/>
                  </a:lnTo>
                  <a:lnTo>
                    <a:pt x="4640580" y="800100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9102" y="3557704"/>
            <a:ext cx="4295062" cy="672435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  <a:tabLst>
                <a:tab pos="2176091" algn="l"/>
              </a:tabLst>
            </a:pPr>
            <a:r>
              <a:rPr sz="1392" b="1" spc="14" dirty="0">
                <a:latin typeface="Calibri"/>
                <a:cs typeface="Calibri"/>
              </a:rPr>
              <a:t>Windows:</a:t>
            </a:r>
            <a:r>
              <a:rPr sz="1392" b="1" spc="28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C:\Users\&lt;User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Name&gt;\.m2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  <a:tabLst>
                <a:tab pos="1741107" algn="l"/>
              </a:tabLst>
            </a:pPr>
            <a:r>
              <a:rPr sz="1392" b="1" spc="9" dirty="0">
                <a:latin typeface="Calibri"/>
                <a:cs typeface="Calibri"/>
              </a:rPr>
              <a:t>Linux:</a:t>
            </a:r>
            <a:r>
              <a:rPr sz="1392" b="1" spc="23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/home/&lt;User</a:t>
            </a:r>
            <a:r>
              <a:rPr sz="1392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2"/>
              </a:spcBef>
              <a:tabLst>
                <a:tab pos="1627942" algn="l"/>
              </a:tabLst>
            </a:pPr>
            <a:r>
              <a:rPr sz="1392" b="1" spc="14" dirty="0">
                <a:latin typeface="Calibri"/>
                <a:cs typeface="Calibri"/>
              </a:rPr>
              <a:t>Mac:</a:t>
            </a:r>
            <a:r>
              <a:rPr sz="1392" b="1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/Users/&lt;user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2029" y="4656845"/>
            <a:ext cx="3677946" cy="307085"/>
            <a:chOff x="1267967" y="5017008"/>
            <a:chExt cx="3962400" cy="330835"/>
          </a:xfrm>
        </p:grpSpPr>
        <p:sp>
          <p:nvSpPr>
            <p:cNvPr id="24" name="object 24"/>
            <p:cNvSpPr/>
            <p:nvPr/>
          </p:nvSpPr>
          <p:spPr>
            <a:xfrm>
              <a:off x="1275587" y="5024628"/>
              <a:ext cx="3947160" cy="315595"/>
            </a:xfrm>
            <a:custGeom>
              <a:avLst/>
              <a:gdLst/>
              <a:ahLst/>
              <a:cxnLst/>
              <a:rect l="l" t="t" r="r" b="b"/>
              <a:pathLst>
                <a:path w="3947160" h="315595">
                  <a:moveTo>
                    <a:pt x="394716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947160" y="0"/>
                  </a:lnTo>
                  <a:lnTo>
                    <a:pt x="394716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7967" y="5017008"/>
              <a:ext cx="3962400" cy="330835"/>
            </a:xfrm>
            <a:custGeom>
              <a:avLst/>
              <a:gdLst/>
              <a:ahLst/>
              <a:cxnLst/>
              <a:rect l="l" t="t" r="r" b="b"/>
              <a:pathLst>
                <a:path w="3962400" h="330835">
                  <a:moveTo>
                    <a:pt x="3959352" y="330707"/>
                  </a:moveTo>
                  <a:lnTo>
                    <a:pt x="3048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9352" y="0"/>
                  </a:lnTo>
                  <a:lnTo>
                    <a:pt x="3962400" y="3048"/>
                  </a:lnTo>
                  <a:lnTo>
                    <a:pt x="39624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16992"/>
                  </a:lnTo>
                  <a:lnTo>
                    <a:pt x="7620" y="316992"/>
                  </a:lnTo>
                  <a:lnTo>
                    <a:pt x="13716" y="323088"/>
                  </a:lnTo>
                  <a:lnTo>
                    <a:pt x="3962400" y="323088"/>
                  </a:lnTo>
                  <a:lnTo>
                    <a:pt x="3962400" y="327659"/>
                  </a:lnTo>
                  <a:lnTo>
                    <a:pt x="3959352" y="330707"/>
                  </a:lnTo>
                  <a:close/>
                </a:path>
                <a:path w="3962400" h="33083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2400" h="330835">
                  <a:moveTo>
                    <a:pt x="39486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8684" y="7620"/>
                  </a:lnTo>
                  <a:lnTo>
                    <a:pt x="3948684" y="13716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3948684" y="7620"/>
                  </a:lnTo>
                  <a:lnTo>
                    <a:pt x="3954780" y="13716"/>
                  </a:lnTo>
                  <a:lnTo>
                    <a:pt x="3962400" y="13716"/>
                  </a:lnTo>
                  <a:lnTo>
                    <a:pt x="3962400" y="316992"/>
                  </a:lnTo>
                  <a:lnTo>
                    <a:pt x="3954780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13716"/>
                  </a:moveTo>
                  <a:lnTo>
                    <a:pt x="3954780" y="13716"/>
                  </a:lnTo>
                  <a:lnTo>
                    <a:pt x="3948684" y="7620"/>
                  </a:lnTo>
                  <a:lnTo>
                    <a:pt x="3962400" y="7620"/>
                  </a:lnTo>
                  <a:lnTo>
                    <a:pt x="3962400" y="13716"/>
                  </a:lnTo>
                  <a:close/>
                </a:path>
                <a:path w="3962400" h="330835">
                  <a:moveTo>
                    <a:pt x="13716" y="323088"/>
                  </a:moveTo>
                  <a:lnTo>
                    <a:pt x="7620" y="316992"/>
                  </a:lnTo>
                  <a:lnTo>
                    <a:pt x="13716" y="316992"/>
                  </a:lnTo>
                  <a:lnTo>
                    <a:pt x="13716" y="323088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13716" y="323088"/>
                  </a:lnTo>
                  <a:lnTo>
                    <a:pt x="13716" y="316992"/>
                  </a:lnTo>
                  <a:lnTo>
                    <a:pt x="3948684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323088"/>
                  </a:moveTo>
                  <a:lnTo>
                    <a:pt x="3948684" y="323088"/>
                  </a:lnTo>
                  <a:lnTo>
                    <a:pt x="3954780" y="316992"/>
                  </a:lnTo>
                  <a:lnTo>
                    <a:pt x="3962400" y="316992"/>
                  </a:lnTo>
                  <a:lnTo>
                    <a:pt x="3962400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102" y="4663918"/>
            <a:ext cx="3663800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/home/&lt;User_Name&gt;/.m2/repository/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Jenkins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887925"/>
            <a:ext cx="3575070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51" dirty="0"/>
              <a:t>Q</a:t>
            </a:r>
            <a:r>
              <a:rPr sz="2274" spc="-56" dirty="0"/>
              <a:t>u</a:t>
            </a:r>
            <a:r>
              <a:rPr sz="2274" spc="-227" dirty="0"/>
              <a:t>’</a:t>
            </a:r>
            <a:r>
              <a:rPr sz="2274" spc="-37" dirty="0"/>
              <a:t>e</a:t>
            </a:r>
            <a:r>
              <a:rPr sz="2274" spc="-97" dirty="0"/>
              <a:t>s</a:t>
            </a:r>
            <a:r>
              <a:rPr sz="2274" spc="-60" dirty="0"/>
              <a:t>t</a:t>
            </a:r>
            <a:r>
              <a:rPr sz="2274" spc="-37" dirty="0"/>
              <a:t>-</a:t>
            </a:r>
            <a:r>
              <a:rPr sz="2274" spc="-51" dirty="0"/>
              <a:t>c</a:t>
            </a:r>
            <a:r>
              <a:rPr sz="2274" spc="-5" dirty="0"/>
              <a:t>e</a:t>
            </a:r>
            <a:r>
              <a:rPr sz="2274" spc="-70" dirty="0"/>
              <a:t> </a:t>
            </a:r>
            <a:r>
              <a:rPr sz="2274" spc="-32" dirty="0"/>
              <a:t>q</a:t>
            </a:r>
            <a:r>
              <a:rPr sz="2274" spc="-56" dirty="0"/>
              <a:t>u</a:t>
            </a:r>
            <a:r>
              <a:rPr sz="2274" spc="-5" dirty="0"/>
              <a:t>e</a:t>
            </a:r>
            <a:r>
              <a:rPr sz="2274" spc="-93" dirty="0"/>
              <a:t> </a:t>
            </a:r>
            <a:r>
              <a:rPr sz="2274" spc="-46" dirty="0"/>
              <a:t>J</a:t>
            </a:r>
            <a:r>
              <a:rPr sz="2274" spc="-60" dirty="0"/>
              <a:t>e</a:t>
            </a:r>
            <a:r>
              <a:rPr sz="2274" spc="-56" dirty="0"/>
              <a:t>n</a:t>
            </a:r>
            <a:r>
              <a:rPr sz="2274" spc="-79" dirty="0"/>
              <a:t>k</a:t>
            </a:r>
            <a:r>
              <a:rPr sz="2274" spc="-70" dirty="0"/>
              <a:t>i</a:t>
            </a:r>
            <a:r>
              <a:rPr sz="2274" spc="-56" dirty="0"/>
              <a:t>n</a:t>
            </a:r>
            <a:r>
              <a:rPr sz="2274" spc="-51" dirty="0"/>
              <a:t>s</a:t>
            </a:r>
            <a:r>
              <a:rPr sz="227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854" y="1522293"/>
            <a:ext cx="7260406" cy="2826615"/>
          </a:xfrm>
          <a:prstGeom prst="rect">
            <a:avLst/>
          </a:prstGeom>
        </p:spPr>
        <p:txBody>
          <a:bodyPr vert="horz" wrap="square" lIns="0" tIns="121419" rIns="0" bIns="0" rtlCol="0">
            <a:spAutoFit/>
          </a:bodyPr>
          <a:lstStyle/>
          <a:p>
            <a:pPr marL="264644" indent="-253445">
              <a:spcBef>
                <a:spcPts val="95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Outil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b="1" spc="5" dirty="0">
                <a:latin typeface="Calibri"/>
                <a:cs typeface="Calibri"/>
              </a:rPr>
              <a:t>open </a:t>
            </a:r>
            <a:r>
              <a:rPr sz="1578" b="1" spc="-5" dirty="0">
                <a:latin typeface="Calibri"/>
                <a:cs typeface="Calibri"/>
              </a:rPr>
              <a:t>source </a:t>
            </a:r>
            <a:r>
              <a:rPr sz="1578" spc="-5" dirty="0">
                <a:latin typeface="Calibri"/>
                <a:cs typeface="Calibri"/>
              </a:rPr>
              <a:t>d'intégration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de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déploiement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continue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(Licence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MIT)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Application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Web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écrit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en </a:t>
            </a:r>
            <a:r>
              <a:rPr sz="1578" spc="-5" dirty="0">
                <a:latin typeface="Calibri"/>
                <a:cs typeface="Calibri"/>
              </a:rPr>
              <a:t>langage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b="1" spc="-9" dirty="0">
                <a:latin typeface="Calibri"/>
                <a:cs typeface="Calibri"/>
              </a:rPr>
              <a:t>Java</a:t>
            </a:r>
            <a:r>
              <a:rPr sz="1578" b="1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par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Kohsuke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Kawaguchi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4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Dépôt</a:t>
            </a:r>
            <a:r>
              <a:rPr sz="1578" spc="-3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</a:t>
            </a:r>
            <a:r>
              <a:rPr sz="1578" spc="-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78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https://github.com/jenkinsci/jenkins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Première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version: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2011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(Fork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Hudson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après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dispute</a:t>
            </a:r>
            <a:r>
              <a:rPr sz="1578" spc="-5" dirty="0">
                <a:latin typeface="Calibri"/>
                <a:cs typeface="Calibri"/>
              </a:rPr>
              <a:t> avec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Oracle)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6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Dernière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version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 </a:t>
            </a:r>
            <a:r>
              <a:rPr sz="1578" b="1" dirty="0">
                <a:latin typeface="Calibri"/>
                <a:cs typeface="Calibri"/>
              </a:rPr>
              <a:t>2.333</a:t>
            </a:r>
            <a:r>
              <a:rPr sz="1578" b="1" spc="-5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(01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février 2022)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51200"/>
              </a:lnSpc>
              <a:spcBef>
                <a:spcPts val="37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Même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si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Jenkins</a:t>
            </a:r>
            <a:r>
              <a:rPr sz="1578" spc="218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développé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en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32" dirty="0">
                <a:latin typeface="Calibri"/>
                <a:cs typeface="Calibri"/>
              </a:rPr>
              <a:t>JAVA,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il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27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parfaitement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possible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gérer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des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projets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dans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d’autres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langages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-37" dirty="0">
                <a:latin typeface="Calibri"/>
                <a:cs typeface="Calibri"/>
              </a:rPr>
              <a:t>(PHP,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Python,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C, </a:t>
            </a:r>
            <a:r>
              <a:rPr sz="1578" dirty="0">
                <a:latin typeface="Calibri"/>
                <a:cs typeface="Calibri"/>
              </a:rPr>
              <a:t>Javascript,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…)</a:t>
            </a:r>
            <a:endParaRPr sz="157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22" y="848757"/>
            <a:ext cx="311210" cy="4300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294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415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88" dirty="0">
                <a:latin typeface="Calibri"/>
                <a:cs typeface="Calibri"/>
              </a:rPr>
              <a:t>C</a:t>
            </a:r>
            <a:r>
              <a:rPr sz="2924" spc="-292" dirty="0">
                <a:latin typeface="Calibri"/>
                <a:cs typeface="Calibri"/>
              </a:rPr>
              <a:t>’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q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74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v</a:t>
            </a: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86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7" y="1530131"/>
            <a:ext cx="8753982" cy="217412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6631" marR="4715" indent="-365432">
              <a:lnSpc>
                <a:spcPct val="100600"/>
              </a:lnSpc>
              <a:spcBef>
                <a:spcPts val="84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 </a:t>
            </a:r>
            <a:r>
              <a:rPr sz="1624" spc="-84" dirty="0">
                <a:latin typeface="Trebuchet MS"/>
                <a:cs typeface="Trebuchet MS"/>
              </a:rPr>
              <a:t>terme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 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158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été</a:t>
            </a:r>
            <a:r>
              <a:rPr sz="1624" spc="-10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utilisé </a:t>
            </a:r>
            <a:r>
              <a:rPr sz="1624" spc="-37" dirty="0">
                <a:latin typeface="Trebuchet MS"/>
                <a:cs typeface="Trebuchet MS"/>
              </a:rPr>
              <a:t>pour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-139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première fois </a:t>
            </a:r>
            <a:r>
              <a:rPr sz="1624" spc="-88" dirty="0">
                <a:latin typeface="Trebuchet MS"/>
                <a:cs typeface="Trebuchet MS"/>
              </a:rPr>
              <a:t>par </a:t>
            </a:r>
            <a:r>
              <a:rPr sz="1624" i="1" spc="-149" dirty="0">
                <a:latin typeface="Trebuchet MS"/>
                <a:cs typeface="Trebuchet MS"/>
              </a:rPr>
              <a:t>Patrick</a:t>
            </a:r>
            <a:r>
              <a:rPr sz="1624" i="1" spc="-144" dirty="0">
                <a:latin typeface="Trebuchet MS"/>
                <a:cs typeface="Trebuchet MS"/>
              </a:rPr>
              <a:t> </a:t>
            </a:r>
            <a:r>
              <a:rPr sz="1624" i="1" spc="-116" dirty="0">
                <a:latin typeface="Trebuchet MS"/>
                <a:cs typeface="Trebuchet MS"/>
              </a:rPr>
              <a:t>Debois</a:t>
            </a:r>
            <a:r>
              <a:rPr sz="1624" i="1" spc="-111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0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Andrew</a:t>
            </a:r>
            <a:r>
              <a:rPr sz="1624" i="1" spc="-162" dirty="0">
                <a:latin typeface="Trebuchet MS"/>
                <a:cs typeface="Trebuchet MS"/>
              </a:rPr>
              <a:t> </a:t>
            </a:r>
            <a:r>
              <a:rPr sz="1624" i="1" spc="-144" dirty="0">
                <a:latin typeface="Trebuchet MS"/>
                <a:cs typeface="Trebuchet MS"/>
              </a:rPr>
              <a:t>Shafer</a:t>
            </a:r>
            <a:r>
              <a:rPr sz="1624" i="1" spc="-13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dans </a:t>
            </a:r>
            <a:r>
              <a:rPr sz="1624" spc="-74" dirty="0">
                <a:latin typeface="Trebuchet MS"/>
                <a:cs typeface="Trebuchet MS"/>
              </a:rPr>
              <a:t>leur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conférence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i="1" spc="-176" dirty="0">
                <a:latin typeface="Trebuchet MS"/>
                <a:cs typeface="Trebuchet MS"/>
              </a:rPr>
              <a:t>Agile</a:t>
            </a:r>
            <a:r>
              <a:rPr sz="1624" i="1" spc="-3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infrastructure,</a:t>
            </a:r>
            <a:r>
              <a:rPr sz="1624" i="1" spc="-227" dirty="0">
                <a:latin typeface="Trebuchet MS"/>
                <a:cs typeface="Trebuchet MS"/>
              </a:rPr>
              <a:t> </a:t>
            </a:r>
            <a:r>
              <a:rPr sz="1624" i="1" spc="-149" dirty="0">
                <a:latin typeface="Trebuchet MS"/>
                <a:cs typeface="Trebuchet MS"/>
              </a:rPr>
              <a:t>lors</a:t>
            </a:r>
            <a:r>
              <a:rPr sz="1624" i="1" spc="-28" dirty="0">
                <a:latin typeface="Trebuchet MS"/>
                <a:cs typeface="Trebuchet MS"/>
              </a:rPr>
              <a:t> </a:t>
            </a:r>
            <a:r>
              <a:rPr sz="1624" i="1" spc="-153" dirty="0">
                <a:latin typeface="Trebuchet MS"/>
                <a:cs typeface="Trebuchet MS"/>
              </a:rPr>
              <a:t>de</a:t>
            </a:r>
            <a:r>
              <a:rPr sz="1624" i="1" spc="-51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la</a:t>
            </a:r>
            <a:r>
              <a:rPr sz="1624" i="1" spc="-37" dirty="0">
                <a:latin typeface="Trebuchet MS"/>
                <a:cs typeface="Trebuchet MS"/>
              </a:rPr>
              <a:t> </a:t>
            </a:r>
            <a:r>
              <a:rPr sz="1624" i="1" spc="-9" dirty="0">
                <a:latin typeface="Trebuchet MS"/>
                <a:cs typeface="Trebuchet MS"/>
              </a:rPr>
              <a:t>2008</a:t>
            </a:r>
            <a:r>
              <a:rPr sz="1624" i="1" spc="-186" dirty="0">
                <a:latin typeface="Trebuchet MS"/>
                <a:cs typeface="Trebuchet MS"/>
              </a:rPr>
              <a:t> </a:t>
            </a:r>
            <a:r>
              <a:rPr sz="1624" i="1" spc="-172" dirty="0">
                <a:latin typeface="Trebuchet MS"/>
                <a:cs typeface="Trebuchet MS"/>
              </a:rPr>
              <a:t>Agile</a:t>
            </a:r>
            <a:r>
              <a:rPr sz="1624" i="1" spc="-292" dirty="0">
                <a:latin typeface="Trebuchet MS"/>
                <a:cs typeface="Trebuchet MS"/>
              </a:rPr>
              <a:t> </a:t>
            </a:r>
            <a:r>
              <a:rPr sz="1624" i="1" spc="-181" dirty="0">
                <a:latin typeface="Trebuchet MS"/>
                <a:cs typeface="Trebuchet MS"/>
              </a:rPr>
              <a:t>Toronto</a:t>
            </a:r>
            <a:r>
              <a:rPr sz="1624" i="1" spc="-19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conference</a:t>
            </a:r>
            <a:r>
              <a:rPr sz="1624" spc="-162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  <a:p>
            <a:pPr marL="376631" marR="4715" indent="-365432">
              <a:lnSpc>
                <a:spcPct val="100600"/>
              </a:lnSpc>
              <a:spcBef>
                <a:spcPts val="376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330" dirty="0">
                <a:latin typeface="Trebuchet MS"/>
                <a:cs typeface="Trebuchet MS"/>
              </a:rPr>
              <a:t>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</a:t>
            </a:r>
            <a:r>
              <a:rPr sz="1624" b="1" spc="334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est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31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mouvement,</a:t>
            </a:r>
            <a:r>
              <a:rPr sz="1624" spc="162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une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approche</a:t>
            </a:r>
            <a:r>
              <a:rPr sz="1624" spc="-7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privilégie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l’étroite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001F60"/>
                </a:solidFill>
                <a:latin typeface="Trebuchet MS"/>
                <a:cs typeface="Trebuchet MS"/>
              </a:rPr>
              <a:t>collaboration</a:t>
            </a:r>
            <a:r>
              <a:rPr sz="1624" b="1" spc="33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entre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les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équipes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développement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(dev)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d’exploitation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51" dirty="0">
                <a:latin typeface="Trebuchet MS"/>
                <a:cs typeface="Trebuchet MS"/>
              </a:rPr>
              <a:t>(ops)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32" dirty="0">
                <a:latin typeface="Trebuchet MS"/>
                <a:cs typeface="Trebuchet MS"/>
              </a:rPr>
              <a:t>pour</a:t>
            </a:r>
            <a:r>
              <a:rPr sz="1624" spc="-60" dirty="0">
                <a:latin typeface="Trebuchet MS"/>
                <a:cs typeface="Trebuchet MS"/>
              </a:rPr>
              <a:t> </a:t>
            </a:r>
            <a:r>
              <a:rPr sz="1624" spc="-70" dirty="0">
                <a:latin typeface="Trebuchet MS"/>
                <a:cs typeface="Trebuchet MS"/>
              </a:rPr>
              <a:t>toute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solution</a:t>
            </a:r>
            <a:r>
              <a:rPr sz="1624" spc="-26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TI.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0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but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visé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est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d’améliorer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la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qualité</a:t>
            </a:r>
            <a:r>
              <a:rPr sz="1624" b="1" spc="176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9" dirty="0">
                <a:solidFill>
                  <a:srgbClr val="001F60"/>
                </a:solidFill>
                <a:latin typeface="Trebuchet MS"/>
                <a:cs typeface="Trebuchet MS"/>
              </a:rPr>
              <a:t>du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travail</a:t>
            </a:r>
            <a:r>
              <a:rPr sz="1624" b="1" spc="18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153" dirty="0">
                <a:latin typeface="Trebuchet MS"/>
                <a:cs typeface="Trebuchet MS"/>
              </a:rPr>
              <a:t>la</a:t>
            </a:r>
            <a:r>
              <a:rPr sz="1624" spc="-14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relation</a:t>
            </a:r>
            <a:r>
              <a:rPr sz="1624" spc="18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entre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ces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65" dirty="0">
                <a:latin typeface="Trebuchet MS"/>
                <a:cs typeface="Trebuchet MS"/>
              </a:rPr>
              <a:t>deux</a:t>
            </a:r>
            <a:r>
              <a:rPr sz="1624" spc="19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équipes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56" dirty="0">
                <a:latin typeface="Trebuchet MS"/>
                <a:cs typeface="Trebuchet MS"/>
              </a:rPr>
              <a:t>ont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h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v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7" dirty="0">
                <a:latin typeface="Trebuchet MS"/>
                <a:cs typeface="Trebuchet MS"/>
              </a:rPr>
              <a:t>tt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25" dirty="0">
                <a:latin typeface="Trebuchet MS"/>
                <a:cs typeface="Trebuchet MS"/>
              </a:rPr>
              <a:t>i</a:t>
            </a:r>
            <a:r>
              <a:rPr sz="1624" spc="-79" dirty="0">
                <a:latin typeface="Trebuchet MS"/>
                <a:cs typeface="Trebuchet MS"/>
              </a:rPr>
              <a:t>nd</a:t>
            </a:r>
            <a:r>
              <a:rPr sz="1624" spc="-19" dirty="0">
                <a:latin typeface="Trebuchet MS"/>
                <a:cs typeface="Trebuchet MS"/>
              </a:rPr>
              <a:t>r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116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95" dirty="0">
                <a:latin typeface="Trebuchet MS"/>
                <a:cs typeface="Trebuchet MS"/>
              </a:rPr>
              <a:t>f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97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du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106" dirty="0"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9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5" dirty="0">
                <a:latin typeface="Trebuchet MS"/>
                <a:cs typeface="Trebuchet MS"/>
              </a:rPr>
              <a:t>Ces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pratiques</a:t>
            </a:r>
            <a:r>
              <a:rPr sz="1624" spc="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permettent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alors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14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développer,</a:t>
            </a:r>
            <a:r>
              <a:rPr sz="1624" spc="-176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tester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livrer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applications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1F497C"/>
                </a:solidFill>
                <a:latin typeface="Trebuchet MS"/>
                <a:cs typeface="Trebuchet MS"/>
              </a:rPr>
              <a:t>rapidement</a:t>
            </a:r>
            <a:r>
              <a:rPr sz="1624" b="1" spc="-9" dirty="0">
                <a:solidFill>
                  <a:srgbClr val="1F497C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 </a:t>
            </a:r>
            <a:r>
              <a:rPr sz="1624" spc="-472" dirty="0">
                <a:latin typeface="Trebuchet MS"/>
                <a:cs typeface="Trebuchet MS"/>
              </a:rPr>
              <a:t> </a:t>
            </a:r>
            <a:r>
              <a:rPr sz="1624" spc="-135" dirty="0">
                <a:latin typeface="Trebuchet MS"/>
                <a:cs typeface="Trebuchet MS"/>
              </a:rPr>
              <a:t>avec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3" dirty="0">
                <a:latin typeface="Trebuchet MS"/>
                <a:cs typeface="Trebuchet MS"/>
              </a:rPr>
              <a:t> </a:t>
            </a:r>
            <a:r>
              <a:rPr sz="1624" b="1" spc="-46" dirty="0">
                <a:solidFill>
                  <a:srgbClr val="1F497C"/>
                </a:solidFill>
                <a:latin typeface="Trebuchet MS"/>
                <a:cs typeface="Trebuchet MS"/>
              </a:rPr>
              <a:t>fiabilité</a:t>
            </a:r>
            <a:r>
              <a:rPr sz="1624" b="1" spc="-46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798" y="3508194"/>
            <a:ext cx="4533774" cy="2274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60162" y="6067142"/>
            <a:ext cx="7898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3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8"/>
            <a:ext cx="35658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0" dirty="0"/>
              <a:t>Jenkins</a:t>
            </a:r>
            <a:r>
              <a:rPr sz="2924" spc="-88" dirty="0"/>
              <a:t> </a:t>
            </a:r>
            <a:r>
              <a:rPr sz="2924" spc="-56" dirty="0"/>
              <a:t>vs</a:t>
            </a:r>
            <a:r>
              <a:rPr sz="2924" spc="-88" dirty="0"/>
              <a:t> </a:t>
            </a:r>
            <a:r>
              <a:rPr sz="2924" spc="-60" dirty="0"/>
              <a:t>Gitlab</a:t>
            </a:r>
            <a:endParaRPr sz="2924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9223" y="1553932"/>
          <a:ext cx="7868092" cy="413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Jenkins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GitLab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Language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Java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58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Facilité</a:t>
                      </a:r>
                      <a:r>
                        <a:rPr sz="13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d'installation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1700+ plugins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disponibles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limités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0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Prérequis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JRE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550545" indent="-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Ruby,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Go,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Git,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Node.js,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Redis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être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7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Supportés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Windows,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X,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Unix-like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56210" indent="-6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Ubuntu,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Debian,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 Hat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Scientific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CentOS,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 OpenSUSE.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gratuit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Freemium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8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Dépôt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Git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816">
                <a:tc>
                  <a:txBody>
                    <a:bodyPr/>
                    <a:lstStyle/>
                    <a:p>
                      <a:pPr marL="36195" marR="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Suivi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des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Bugs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(Issue </a:t>
                      </a:r>
                      <a:r>
                        <a:rPr sz="1300" b="1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Tracking)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2902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Extensivité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3045">
                        <a:lnSpc>
                          <a:spcPct val="100200"/>
                        </a:lnSpc>
                        <a:spcBef>
                          <a:spcPts val="215"/>
                        </a:spcBef>
                      </a:pPr>
                      <a:r>
                        <a:rPr sz="1300" spc="-30" dirty="0">
                          <a:latin typeface="Calibri"/>
                          <a:cs typeface="Calibri"/>
                        </a:rPr>
                        <a:t>Très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étendu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car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il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utilisé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comme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simple serveur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CI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ou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transformé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CD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complexe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l'aide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345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063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Offre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une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scalabilité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pour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améliorer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cycle de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vie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DevOps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d'un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projet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04" y="1578686"/>
            <a:ext cx="212189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508" y="1551809"/>
            <a:ext cx="292820" cy="27018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4207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78" y="923194"/>
            <a:ext cx="2854949" cy="401688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2506" spc="-74" dirty="0"/>
              <a:t>Tableau</a:t>
            </a:r>
            <a:r>
              <a:rPr sz="2506" spc="-42" dirty="0"/>
              <a:t> </a:t>
            </a:r>
            <a:r>
              <a:rPr sz="2506" spc="-23" dirty="0"/>
              <a:t>de</a:t>
            </a:r>
            <a:r>
              <a:rPr sz="2506" spc="-74" dirty="0"/>
              <a:t> </a:t>
            </a:r>
            <a:r>
              <a:rPr sz="2506" spc="-42" dirty="0"/>
              <a:t>bord</a:t>
            </a:r>
            <a:endParaRPr sz="25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24" y="837440"/>
            <a:ext cx="311211" cy="430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353" y="1706914"/>
            <a:ext cx="7460218" cy="79832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Le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tableau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bord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voir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facilement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les </a:t>
            </a:r>
            <a:r>
              <a:rPr sz="1578" spc="-5" dirty="0">
                <a:latin typeface="Calibri"/>
                <a:cs typeface="Calibri"/>
              </a:rPr>
              <a:t>jobs </a:t>
            </a:r>
            <a:r>
              <a:rPr sz="1578" dirty="0">
                <a:latin typeface="Calibri"/>
                <a:cs typeface="Calibri"/>
              </a:rPr>
              <a:t>réussies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en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échec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01200"/>
              </a:lnSpc>
              <a:spcBef>
                <a:spcPts val="367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Il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aussi</a:t>
            </a:r>
            <a:r>
              <a:rPr sz="1578" spc="357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d’accéder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rapidement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aux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informations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sur</a:t>
            </a:r>
            <a:r>
              <a:rPr sz="1578" spc="9" dirty="0">
                <a:latin typeface="Calibri"/>
                <a:cs typeface="Calibri"/>
              </a:rPr>
              <a:t> un</a:t>
            </a:r>
            <a:r>
              <a:rPr sz="1578" spc="34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job</a:t>
            </a:r>
            <a:r>
              <a:rPr sz="1578" spc="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ou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9" dirty="0">
                <a:latin typeface="Calibri"/>
                <a:cs typeface="Calibri"/>
              </a:rPr>
              <a:t> le</a:t>
            </a:r>
            <a:r>
              <a:rPr sz="1578" spc="36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lancer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manuellement.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2893" y="2676412"/>
            <a:ext cx="6597904" cy="2925853"/>
            <a:chOff x="1796795" y="2883408"/>
            <a:chExt cx="7108190" cy="3152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1015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89284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23" dirty="0">
                <a:latin typeface="Trebuchet MS"/>
                <a:cs typeface="Trebuchet MS"/>
              </a:rPr>
              <a:t>C</a:t>
            </a:r>
            <a:r>
              <a:rPr sz="2367" spc="-19" dirty="0">
                <a:latin typeface="Trebuchet MS"/>
                <a:cs typeface="Trebuchet MS"/>
              </a:rPr>
              <a:t>r</a:t>
            </a:r>
            <a:r>
              <a:rPr sz="2367" spc="-200" dirty="0">
                <a:latin typeface="Trebuchet MS"/>
                <a:cs typeface="Trebuchet MS"/>
              </a:rPr>
              <a:t>é</a:t>
            </a:r>
            <a:r>
              <a:rPr sz="2367" spc="-269" dirty="0">
                <a:latin typeface="Trebuchet MS"/>
                <a:cs typeface="Trebuchet MS"/>
              </a:rPr>
              <a:t>a</a:t>
            </a:r>
            <a:r>
              <a:rPr sz="2367" spc="-204" dirty="0">
                <a:latin typeface="Trebuchet MS"/>
                <a:cs typeface="Trebuchet MS"/>
              </a:rPr>
              <a:t>t</a:t>
            </a:r>
            <a:r>
              <a:rPr sz="2367" spc="-200" dirty="0">
                <a:latin typeface="Trebuchet MS"/>
                <a:cs typeface="Trebuchet MS"/>
              </a:rPr>
              <a:t>i</a:t>
            </a:r>
            <a:r>
              <a:rPr sz="2367" spc="9" dirty="0">
                <a:latin typeface="Trebuchet MS"/>
                <a:cs typeface="Trebuchet MS"/>
              </a:rPr>
              <a:t>o</a:t>
            </a:r>
            <a:r>
              <a:rPr sz="2367" spc="-102" dirty="0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>
                <a:latin typeface="Trebuchet MS"/>
                <a:cs typeface="Trebuchet MS"/>
              </a:rPr>
              <a:t>d</a:t>
            </a:r>
            <a:r>
              <a:rPr sz="2367" spc="-394" dirty="0">
                <a:latin typeface="Trebuchet MS"/>
                <a:cs typeface="Trebuchet MS"/>
              </a:rPr>
              <a:t>’</a:t>
            </a:r>
            <a:r>
              <a:rPr sz="2367" spc="-130" dirty="0">
                <a:latin typeface="Trebuchet MS"/>
                <a:cs typeface="Trebuchet MS"/>
              </a:rPr>
              <a:t>u</a:t>
            </a:r>
            <a:r>
              <a:rPr sz="2367" spc="-102" dirty="0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5269" y="1442440"/>
            <a:ext cx="8751035" cy="1052975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6483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menu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gauche,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première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entrée</a:t>
            </a: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Nouveau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Item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tâche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(Job).</a:t>
            </a:r>
            <a:endParaRPr sz="1578">
              <a:latin typeface="Trebuchet MS"/>
              <a:cs typeface="Trebuchet MS"/>
            </a:endParaRPr>
          </a:p>
          <a:p>
            <a:pPr marL="367790" indent="-356591">
              <a:lnSpc>
                <a:spcPts val="1805"/>
              </a:lnSpc>
              <a:spcBef>
                <a:spcPts val="93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Saisissez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nom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firstJob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Construire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free-style</a:t>
            </a:r>
            <a:r>
              <a:rPr sz="1578" b="1" i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bouton</a:t>
            </a:r>
            <a:endParaRPr sz="1578">
              <a:latin typeface="Trebuchet MS"/>
              <a:cs typeface="Trebuchet MS"/>
            </a:endParaRPr>
          </a:p>
          <a:p>
            <a:pPr marL="367790">
              <a:lnSpc>
                <a:spcPts val="1805"/>
              </a:lnSpc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102" dirty="0">
                <a:solidFill>
                  <a:srgbClr val="3F3F3F"/>
                </a:solidFill>
                <a:latin typeface="Trebuchet MS"/>
                <a:cs typeface="Trebuchet MS"/>
              </a:rPr>
              <a:t>OK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584" y="2625487"/>
            <a:ext cx="6078630" cy="3329011"/>
            <a:chOff x="3372611" y="2828544"/>
            <a:chExt cx="6548755" cy="3586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837688"/>
              <a:ext cx="6531864" cy="3567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1" y="2828544"/>
              <a:ext cx="6548755" cy="3586479"/>
            </a:xfrm>
            <a:custGeom>
              <a:avLst/>
              <a:gdLst/>
              <a:ahLst/>
              <a:cxnLst/>
              <a:rect l="l" t="t" r="r" b="b"/>
              <a:pathLst>
                <a:path w="6548755" h="3586479">
                  <a:moveTo>
                    <a:pt x="6547104" y="3585972"/>
                  </a:moveTo>
                  <a:lnTo>
                    <a:pt x="1524" y="3585972"/>
                  </a:lnTo>
                  <a:lnTo>
                    <a:pt x="0" y="35844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547104" y="0"/>
                  </a:lnTo>
                  <a:lnTo>
                    <a:pt x="6548628" y="1524"/>
                  </a:lnTo>
                  <a:lnTo>
                    <a:pt x="6548628" y="4572"/>
                  </a:lnTo>
                  <a:lnTo>
                    <a:pt x="7620" y="4572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7620" y="3576828"/>
                  </a:lnTo>
                  <a:lnTo>
                    <a:pt x="4572" y="3576828"/>
                  </a:lnTo>
                  <a:lnTo>
                    <a:pt x="7620" y="3581400"/>
                  </a:lnTo>
                  <a:lnTo>
                    <a:pt x="6548628" y="3581400"/>
                  </a:lnTo>
                  <a:lnTo>
                    <a:pt x="6548628" y="3584448"/>
                  </a:lnTo>
                  <a:lnTo>
                    <a:pt x="6547104" y="3585972"/>
                  </a:lnTo>
                  <a:close/>
                </a:path>
                <a:path w="6548755" h="3586479">
                  <a:moveTo>
                    <a:pt x="7620" y="9144"/>
                  </a:moveTo>
                  <a:lnTo>
                    <a:pt x="4572" y="9144"/>
                  </a:lnTo>
                  <a:lnTo>
                    <a:pt x="7620" y="4572"/>
                  </a:lnTo>
                  <a:lnTo>
                    <a:pt x="7620" y="9144"/>
                  </a:lnTo>
                  <a:close/>
                </a:path>
                <a:path w="6548755" h="3586479">
                  <a:moveTo>
                    <a:pt x="6539484" y="9144"/>
                  </a:moveTo>
                  <a:lnTo>
                    <a:pt x="7620" y="9144"/>
                  </a:lnTo>
                  <a:lnTo>
                    <a:pt x="7620" y="4572"/>
                  </a:lnTo>
                  <a:lnTo>
                    <a:pt x="6539484" y="4572"/>
                  </a:lnTo>
                  <a:lnTo>
                    <a:pt x="6539484" y="9144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6539484" y="4572"/>
                  </a:lnTo>
                  <a:lnTo>
                    <a:pt x="6544055" y="9144"/>
                  </a:lnTo>
                  <a:lnTo>
                    <a:pt x="6548628" y="9144"/>
                  </a:lnTo>
                  <a:lnTo>
                    <a:pt x="6548628" y="3576828"/>
                  </a:lnTo>
                  <a:lnTo>
                    <a:pt x="6544055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9144"/>
                  </a:moveTo>
                  <a:lnTo>
                    <a:pt x="6544055" y="9144"/>
                  </a:lnTo>
                  <a:lnTo>
                    <a:pt x="6539484" y="4572"/>
                  </a:lnTo>
                  <a:lnTo>
                    <a:pt x="6548628" y="4572"/>
                  </a:lnTo>
                  <a:lnTo>
                    <a:pt x="6548628" y="9144"/>
                  </a:lnTo>
                  <a:close/>
                </a:path>
                <a:path w="6548755" h="3586479">
                  <a:moveTo>
                    <a:pt x="7620" y="3581400"/>
                  </a:moveTo>
                  <a:lnTo>
                    <a:pt x="4572" y="3576828"/>
                  </a:lnTo>
                  <a:lnTo>
                    <a:pt x="7620" y="3576828"/>
                  </a:lnTo>
                  <a:lnTo>
                    <a:pt x="7620" y="3581400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7620" y="3581400"/>
                  </a:lnTo>
                  <a:lnTo>
                    <a:pt x="7620" y="3576828"/>
                  </a:lnTo>
                  <a:lnTo>
                    <a:pt x="6539484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3581400"/>
                  </a:moveTo>
                  <a:lnTo>
                    <a:pt x="6539484" y="3581400"/>
                  </a:lnTo>
                  <a:lnTo>
                    <a:pt x="6544055" y="3576828"/>
                  </a:lnTo>
                  <a:lnTo>
                    <a:pt x="6548628" y="3576828"/>
                  </a:lnTo>
                  <a:lnTo>
                    <a:pt x="6548628" y="358140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72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46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97857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23" dirty="0">
                <a:latin typeface="Trebuchet MS"/>
                <a:cs typeface="Trebuchet MS"/>
              </a:rPr>
              <a:t>C</a:t>
            </a:r>
            <a:r>
              <a:rPr sz="2367" spc="-19" dirty="0">
                <a:latin typeface="Trebuchet MS"/>
                <a:cs typeface="Trebuchet MS"/>
              </a:rPr>
              <a:t>r</a:t>
            </a:r>
            <a:r>
              <a:rPr sz="2367" spc="-200" dirty="0">
                <a:latin typeface="Trebuchet MS"/>
                <a:cs typeface="Trebuchet MS"/>
              </a:rPr>
              <a:t>é</a:t>
            </a:r>
            <a:r>
              <a:rPr sz="2367" spc="-269" dirty="0">
                <a:latin typeface="Trebuchet MS"/>
                <a:cs typeface="Trebuchet MS"/>
              </a:rPr>
              <a:t>a</a:t>
            </a:r>
            <a:r>
              <a:rPr sz="2367" spc="-204" dirty="0">
                <a:latin typeface="Trebuchet MS"/>
                <a:cs typeface="Trebuchet MS"/>
              </a:rPr>
              <a:t>t</a:t>
            </a:r>
            <a:r>
              <a:rPr sz="2367" spc="-200" dirty="0">
                <a:latin typeface="Trebuchet MS"/>
                <a:cs typeface="Trebuchet MS"/>
              </a:rPr>
              <a:t>i</a:t>
            </a:r>
            <a:r>
              <a:rPr sz="2367" spc="9" dirty="0">
                <a:latin typeface="Trebuchet MS"/>
                <a:cs typeface="Trebuchet MS"/>
              </a:rPr>
              <a:t>o</a:t>
            </a:r>
            <a:r>
              <a:rPr sz="2367" spc="-102" dirty="0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>
                <a:latin typeface="Trebuchet MS"/>
                <a:cs typeface="Trebuchet MS"/>
              </a:rPr>
              <a:t>d</a:t>
            </a:r>
            <a:r>
              <a:rPr sz="2367" spc="-394" dirty="0">
                <a:latin typeface="Trebuchet MS"/>
                <a:cs typeface="Trebuchet MS"/>
              </a:rPr>
              <a:t>’</a:t>
            </a:r>
            <a:r>
              <a:rPr sz="2367" spc="-130" dirty="0">
                <a:latin typeface="Trebuchet MS"/>
                <a:cs typeface="Trebuchet MS"/>
              </a:rPr>
              <a:t>u</a:t>
            </a:r>
            <a:r>
              <a:rPr sz="2367" spc="-102" dirty="0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93" y="1321701"/>
            <a:ext cx="7915835" cy="1491711"/>
          </a:xfrm>
          <a:prstGeom prst="rect">
            <a:avLst/>
          </a:prstGeom>
        </p:spPr>
        <p:txBody>
          <a:bodyPr vert="horz" wrap="square" lIns="0" tIns="134386" rIns="0" bIns="0" rtlCol="0">
            <a:spAutoFit/>
          </a:bodyPr>
          <a:lstStyle/>
          <a:p>
            <a:pPr marL="367790" indent="-356591">
              <a:spcBef>
                <a:spcPts val="105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fois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création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validée,</a:t>
            </a:r>
            <a:r>
              <a:rPr sz="1578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êtes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redirigés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configuration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</a:t>
            </a:r>
            <a:endParaRPr sz="1578">
              <a:latin typeface="Trebuchet MS"/>
              <a:cs typeface="Trebuchet MS"/>
            </a:endParaRPr>
          </a:p>
          <a:p>
            <a:pPr marL="367790" indent="-356591">
              <a:spcBef>
                <a:spcPts val="96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223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b="1" i="1" spc="-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b="1" i="1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b="1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endParaRPr sz="1578">
              <a:latin typeface="Trebuchet MS"/>
              <a:cs typeface="Trebuchet MS"/>
            </a:endParaRPr>
          </a:p>
          <a:p>
            <a:pPr marL="367790" indent="-356591">
              <a:spcBef>
                <a:spcPts val="96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0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b="1" i="1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étape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b="1" i="1" spc="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Exécuter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script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  <a:p>
            <a:pPr marL="367790" indent="-356591">
              <a:spcBef>
                <a:spcPts val="97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champ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script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suivant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93" y="4345171"/>
            <a:ext cx="2961807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4715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» 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1655" y="2950844"/>
            <a:ext cx="4699401" cy="2739009"/>
            <a:chOff x="4424172" y="3179064"/>
            <a:chExt cx="5062855" cy="2950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2091" y="2974892"/>
            <a:ext cx="2876342" cy="968997"/>
            <a:chOff x="794004" y="3204972"/>
            <a:chExt cx="3098800" cy="1043940"/>
          </a:xfrm>
        </p:grpSpPr>
        <p:sp>
          <p:nvSpPr>
            <p:cNvPr id="11" name="object 11"/>
            <p:cNvSpPr/>
            <p:nvPr/>
          </p:nvSpPr>
          <p:spPr>
            <a:xfrm>
              <a:off x="801624" y="3211068"/>
              <a:ext cx="3084830" cy="1030605"/>
            </a:xfrm>
            <a:custGeom>
              <a:avLst/>
              <a:gdLst/>
              <a:ahLst/>
              <a:cxnLst/>
              <a:rect l="l" t="t" r="r" b="b"/>
              <a:pathLst>
                <a:path w="3084829" h="1030604">
                  <a:moveTo>
                    <a:pt x="3084575" y="1030224"/>
                  </a:moveTo>
                  <a:lnTo>
                    <a:pt x="0" y="1030224"/>
                  </a:lnTo>
                  <a:lnTo>
                    <a:pt x="0" y="0"/>
                  </a:lnTo>
                  <a:lnTo>
                    <a:pt x="3084575" y="0"/>
                  </a:lnTo>
                  <a:lnTo>
                    <a:pt x="3084575" y="103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004" y="3204972"/>
              <a:ext cx="3098800" cy="1043940"/>
            </a:xfrm>
            <a:custGeom>
              <a:avLst/>
              <a:gdLst/>
              <a:ahLst/>
              <a:cxnLst/>
              <a:rect l="l" t="t" r="r" b="b"/>
              <a:pathLst>
                <a:path w="3098800" h="1043939">
                  <a:moveTo>
                    <a:pt x="3095244" y="1043940"/>
                  </a:moveTo>
                  <a:lnTo>
                    <a:pt x="3048" y="1043940"/>
                  </a:lnTo>
                  <a:lnTo>
                    <a:pt x="0" y="10408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095244" y="0"/>
                  </a:lnTo>
                  <a:lnTo>
                    <a:pt x="3098292" y="3048"/>
                  </a:lnTo>
                  <a:lnTo>
                    <a:pt x="309829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030224"/>
                  </a:lnTo>
                  <a:lnTo>
                    <a:pt x="7620" y="1030224"/>
                  </a:lnTo>
                  <a:lnTo>
                    <a:pt x="13716" y="1036320"/>
                  </a:lnTo>
                  <a:lnTo>
                    <a:pt x="3098292" y="1036320"/>
                  </a:lnTo>
                  <a:lnTo>
                    <a:pt x="3098292" y="1040892"/>
                  </a:lnTo>
                  <a:lnTo>
                    <a:pt x="3095244" y="1043940"/>
                  </a:lnTo>
                  <a:close/>
                </a:path>
                <a:path w="3098800" h="1043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098800" h="1043939">
                  <a:moveTo>
                    <a:pt x="308457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84576" y="6096"/>
                  </a:lnTo>
                  <a:lnTo>
                    <a:pt x="3084576" y="13716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3084576" y="6096"/>
                  </a:lnTo>
                  <a:lnTo>
                    <a:pt x="3092196" y="13716"/>
                  </a:lnTo>
                  <a:lnTo>
                    <a:pt x="3098292" y="13716"/>
                  </a:lnTo>
                  <a:lnTo>
                    <a:pt x="3098292" y="1030224"/>
                  </a:lnTo>
                  <a:lnTo>
                    <a:pt x="309219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3716"/>
                  </a:moveTo>
                  <a:lnTo>
                    <a:pt x="3092196" y="13716"/>
                  </a:lnTo>
                  <a:lnTo>
                    <a:pt x="3084576" y="6096"/>
                  </a:lnTo>
                  <a:lnTo>
                    <a:pt x="3098292" y="6096"/>
                  </a:lnTo>
                  <a:lnTo>
                    <a:pt x="3098292" y="13716"/>
                  </a:lnTo>
                  <a:close/>
                </a:path>
                <a:path w="3098800" h="1043939">
                  <a:moveTo>
                    <a:pt x="13716" y="1036320"/>
                  </a:moveTo>
                  <a:lnTo>
                    <a:pt x="7620" y="1030224"/>
                  </a:lnTo>
                  <a:lnTo>
                    <a:pt x="13716" y="1030224"/>
                  </a:lnTo>
                  <a:lnTo>
                    <a:pt x="13716" y="1036320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13716" y="1036320"/>
                  </a:lnTo>
                  <a:lnTo>
                    <a:pt x="13716" y="1030224"/>
                  </a:lnTo>
                  <a:lnTo>
                    <a:pt x="308457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036320"/>
                  </a:moveTo>
                  <a:lnTo>
                    <a:pt x="3084576" y="1036320"/>
                  </a:lnTo>
                  <a:lnTo>
                    <a:pt x="3092196" y="1030224"/>
                  </a:lnTo>
                  <a:lnTo>
                    <a:pt x="3098292" y="1030224"/>
                  </a:lnTo>
                  <a:lnTo>
                    <a:pt x="309829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9164" y="2980549"/>
            <a:ext cx="2863375" cy="912308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spc="9" dirty="0">
                <a:latin typeface="Calibri"/>
                <a:cs typeface="Calibri"/>
              </a:rPr>
              <a:t>#!/bin/bash</a:t>
            </a:r>
            <a:endParaRPr sz="1392">
              <a:latin typeface="Calibri"/>
              <a:cs typeface="Calibri"/>
            </a:endParaRPr>
          </a:p>
          <a:p>
            <a:pPr marL="73086" marR="824580">
              <a:lnSpc>
                <a:spcPct val="102699"/>
              </a:lnSpc>
            </a:pPr>
            <a:r>
              <a:rPr sz="1392" spc="14" dirty="0">
                <a:latin typeface="Calibri"/>
                <a:cs typeface="Calibri"/>
              </a:rPr>
              <a:t>echo </a:t>
            </a:r>
            <a:r>
              <a:rPr sz="1392" spc="9" dirty="0">
                <a:latin typeface="Calibri"/>
                <a:cs typeface="Calibri"/>
              </a:rPr>
              <a:t>"Hello from Jenkins!" </a:t>
            </a:r>
            <a:r>
              <a:rPr sz="1392" spc="-302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ls</a:t>
            </a:r>
            <a:r>
              <a:rPr sz="1392" spc="5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-l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56"/>
              </a:spcBef>
            </a:pPr>
            <a:r>
              <a:rPr sz="1392" spc="9" dirty="0">
                <a:latin typeface="Calibri"/>
                <a:cs typeface="Calibri"/>
              </a:rPr>
              <a:t>pwd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73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55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9" y="917664"/>
            <a:ext cx="2130823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83" dirty="0">
                <a:latin typeface="Trebuchet MS"/>
                <a:cs typeface="Trebuchet MS"/>
              </a:rPr>
              <a:t>D</a:t>
            </a:r>
            <a:r>
              <a:rPr sz="2367" spc="-176" dirty="0">
                <a:latin typeface="Trebuchet MS"/>
                <a:cs typeface="Trebuchet MS"/>
              </a:rPr>
              <a:t>é</a:t>
            </a:r>
            <a:r>
              <a:rPr sz="2367" spc="-181" dirty="0">
                <a:latin typeface="Trebuchet MS"/>
                <a:cs typeface="Trebuchet MS"/>
              </a:rPr>
              <a:t>m</a:t>
            </a:r>
            <a:r>
              <a:rPr sz="2367" spc="-292" dirty="0">
                <a:latin typeface="Trebuchet MS"/>
                <a:cs typeface="Trebuchet MS"/>
              </a:rPr>
              <a:t>a</a:t>
            </a:r>
            <a:r>
              <a:rPr sz="2367" spc="-42" dirty="0">
                <a:latin typeface="Trebuchet MS"/>
                <a:cs typeface="Trebuchet MS"/>
              </a:rPr>
              <a:t>r</a:t>
            </a:r>
            <a:r>
              <a:rPr sz="2367" spc="-65" dirty="0">
                <a:latin typeface="Trebuchet MS"/>
                <a:cs typeface="Trebuchet MS"/>
              </a:rPr>
              <a:t>r</a:t>
            </a:r>
            <a:r>
              <a:rPr sz="2367" spc="-176" dirty="0">
                <a:latin typeface="Trebuchet MS"/>
                <a:cs typeface="Trebuchet MS"/>
              </a:rPr>
              <a:t>e</a:t>
            </a:r>
            <a:r>
              <a:rPr sz="2367" spc="23" dirty="0">
                <a:latin typeface="Trebuchet MS"/>
                <a:cs typeface="Trebuchet MS"/>
              </a:rPr>
              <a:t>r</a:t>
            </a:r>
            <a:r>
              <a:rPr sz="2367" spc="-135" dirty="0">
                <a:latin typeface="Trebuchet MS"/>
                <a:cs typeface="Trebuchet MS"/>
              </a:rPr>
              <a:t> </a:t>
            </a:r>
            <a:r>
              <a:rPr sz="2367" spc="-223" dirty="0">
                <a:latin typeface="Trebuchet MS"/>
                <a:cs typeface="Trebuchet MS"/>
              </a:rPr>
              <a:t>l</a:t>
            </a:r>
            <a:r>
              <a:rPr sz="2367" spc="-153" dirty="0">
                <a:latin typeface="Trebuchet MS"/>
                <a:cs typeface="Trebuchet MS"/>
              </a:rPr>
              <a:t>e</a:t>
            </a:r>
            <a:r>
              <a:rPr sz="2367" spc="-139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619" y="1432465"/>
            <a:ext cx="7935285" cy="698584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7790" marR="4715" indent="-356591" algn="just">
              <a:lnSpc>
                <a:spcPct val="90900"/>
              </a:lnSpc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validant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cette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page,</a:t>
            </a:r>
            <a:r>
              <a:rPr sz="1578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arrivez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Elle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compilation,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d’avoir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l’historique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builds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encore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d’accéder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l’espace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permettant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visualiser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618" y="5496663"/>
            <a:ext cx="54049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7790" indent="-356591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lien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visualisez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résultat.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0795" y="2233644"/>
            <a:ext cx="6453498" cy="2937052"/>
            <a:chOff x="1869948" y="2406395"/>
            <a:chExt cx="6952615" cy="3164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091" y="2415540"/>
              <a:ext cx="6934200" cy="31455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9948" y="2406395"/>
              <a:ext cx="6952615" cy="3164205"/>
            </a:xfrm>
            <a:custGeom>
              <a:avLst/>
              <a:gdLst/>
              <a:ahLst/>
              <a:cxnLst/>
              <a:rect l="l" t="t" r="r" b="b"/>
              <a:pathLst>
                <a:path w="6952615" h="3164204">
                  <a:moveTo>
                    <a:pt x="6950964" y="3163824"/>
                  </a:moveTo>
                  <a:lnTo>
                    <a:pt x="3048" y="3163824"/>
                  </a:lnTo>
                  <a:lnTo>
                    <a:pt x="0" y="316229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950964" y="0"/>
                  </a:lnTo>
                  <a:lnTo>
                    <a:pt x="6952488" y="3048"/>
                  </a:lnTo>
                  <a:lnTo>
                    <a:pt x="695248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54680"/>
                  </a:lnTo>
                  <a:lnTo>
                    <a:pt x="4572" y="3154680"/>
                  </a:lnTo>
                  <a:lnTo>
                    <a:pt x="9144" y="3159252"/>
                  </a:lnTo>
                  <a:lnTo>
                    <a:pt x="6952488" y="3159252"/>
                  </a:lnTo>
                  <a:lnTo>
                    <a:pt x="6952488" y="3162299"/>
                  </a:lnTo>
                  <a:lnTo>
                    <a:pt x="6950964" y="3163824"/>
                  </a:lnTo>
                  <a:close/>
                </a:path>
                <a:path w="6952615" h="316420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952615" h="3164204">
                  <a:moveTo>
                    <a:pt x="69433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943344" y="4572"/>
                  </a:lnTo>
                  <a:lnTo>
                    <a:pt x="6943344" y="9144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6943344" y="4572"/>
                  </a:lnTo>
                  <a:lnTo>
                    <a:pt x="6947916" y="9144"/>
                  </a:lnTo>
                  <a:lnTo>
                    <a:pt x="6952488" y="9144"/>
                  </a:lnTo>
                  <a:lnTo>
                    <a:pt x="6952488" y="3154680"/>
                  </a:lnTo>
                  <a:lnTo>
                    <a:pt x="6947916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9144"/>
                  </a:moveTo>
                  <a:lnTo>
                    <a:pt x="6947916" y="9144"/>
                  </a:lnTo>
                  <a:lnTo>
                    <a:pt x="6943344" y="4572"/>
                  </a:lnTo>
                  <a:lnTo>
                    <a:pt x="6952488" y="4572"/>
                  </a:lnTo>
                  <a:lnTo>
                    <a:pt x="6952488" y="9144"/>
                  </a:lnTo>
                  <a:close/>
                </a:path>
                <a:path w="6952615" h="3164204">
                  <a:moveTo>
                    <a:pt x="9144" y="3159252"/>
                  </a:moveTo>
                  <a:lnTo>
                    <a:pt x="4572" y="3154680"/>
                  </a:lnTo>
                  <a:lnTo>
                    <a:pt x="9144" y="3154680"/>
                  </a:lnTo>
                  <a:lnTo>
                    <a:pt x="9144" y="3159252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9144" y="3159252"/>
                  </a:lnTo>
                  <a:lnTo>
                    <a:pt x="9144" y="3154680"/>
                  </a:lnTo>
                  <a:lnTo>
                    <a:pt x="6943344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3159252"/>
                  </a:moveTo>
                  <a:lnTo>
                    <a:pt x="6943344" y="3159252"/>
                  </a:lnTo>
                  <a:lnTo>
                    <a:pt x="6947916" y="3154680"/>
                  </a:lnTo>
                  <a:lnTo>
                    <a:pt x="6952488" y="3154680"/>
                  </a:lnTo>
                  <a:lnTo>
                    <a:pt x="6952488" y="3159252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74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41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367190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Déclarer </a:t>
            </a:r>
            <a:r>
              <a:rPr spc="-37" dirty="0"/>
              <a:t>un</a:t>
            </a:r>
            <a:r>
              <a:rPr spc="-106" dirty="0"/>
              <a:t> </a:t>
            </a:r>
            <a:r>
              <a:rPr spc="-65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564116"/>
            <a:ext cx="8036665" cy="276445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reposent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langage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Groovy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trois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manières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 déclarer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363664" lvl="1" indent="-188610">
              <a:spcBef>
                <a:spcPts val="1244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Blue Ocean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commencer</a:t>
            </a:r>
            <a:r>
              <a:rPr sz="1346" spc="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installer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configurer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plugin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Blue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Ocean</a:t>
            </a:r>
            <a:r>
              <a:rPr sz="1346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Jenkins.</a:t>
            </a:r>
            <a:endParaRPr sz="1346">
              <a:latin typeface="Calibri"/>
              <a:cs typeface="Calibri"/>
            </a:endParaRPr>
          </a:p>
          <a:p>
            <a:pPr marL="324174" marR="297061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UI</a:t>
            </a:r>
            <a:r>
              <a:rPr sz="1346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classique:</a:t>
            </a:r>
            <a:r>
              <a:rPr sz="1346" b="1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saisir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votre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directement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346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utilisateur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346" spc="-2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classique.</a:t>
            </a:r>
            <a:endParaRPr sz="1346">
              <a:latin typeface="Calibri"/>
              <a:cs typeface="Calibri"/>
            </a:endParaRPr>
          </a:p>
          <a:p>
            <a:pPr marL="324174" marR="4715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 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nommé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Jenkinsfile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racine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dépôt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Git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(comme </a:t>
            </a:r>
            <a:r>
              <a:rPr sz="1346" spc="-28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 fichier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.gitlab-ci.yml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Gitlab).</a:t>
            </a:r>
            <a:endParaRPr sz="1346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recommandé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d’utiliser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dernière approche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un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051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51120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Jenkins </a:t>
            </a:r>
            <a:r>
              <a:rPr spc="-60" dirty="0"/>
              <a:t>Pipeline</a:t>
            </a:r>
            <a:r>
              <a:rPr spc="-56" dirty="0"/>
              <a:t> </a:t>
            </a:r>
            <a:r>
              <a:rPr spc="-65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7" y="1582470"/>
            <a:ext cx="7572796" cy="1588745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Suite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complète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(plus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20),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open-source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Livré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2.0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Anciennement disponible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version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commercial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CloudBees,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appelé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Workflow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6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(Groovy DSL)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87" y="3307321"/>
            <a:ext cx="9924795" cy="252929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5931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8300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S</a:t>
            </a:r>
            <a:r>
              <a:rPr sz="2924" spc="-37" dirty="0"/>
              <a:t>c</a:t>
            </a:r>
            <a:r>
              <a:rPr sz="2924" spc="-60" dirty="0"/>
              <a:t>r</a:t>
            </a:r>
            <a:r>
              <a:rPr sz="2924" spc="-93" dirty="0"/>
              <a:t>i</a:t>
            </a:r>
            <a:r>
              <a:rPr sz="2924" spc="-51" dirty="0"/>
              <a:t>p</a:t>
            </a:r>
            <a:r>
              <a:rPr sz="2924" spc="-19" dirty="0"/>
              <a:t>t</a:t>
            </a:r>
            <a:r>
              <a:rPr sz="2924" spc="-102" dirty="0"/>
              <a:t> </a:t>
            </a:r>
            <a:r>
              <a:rPr sz="2924" spc="-46" dirty="0"/>
              <a:t>P</a:t>
            </a:r>
            <a:r>
              <a:rPr sz="2924" spc="-93" dirty="0"/>
              <a:t>i</a:t>
            </a:r>
            <a:r>
              <a:rPr sz="2924" spc="-51" dirty="0"/>
              <a:t>pe</a:t>
            </a:r>
            <a:r>
              <a:rPr sz="2924" spc="-93" dirty="0"/>
              <a:t>l</a:t>
            </a:r>
            <a:r>
              <a:rPr sz="2924" spc="-60" dirty="0"/>
              <a:t>i</a:t>
            </a:r>
            <a:r>
              <a:rPr sz="2924" spc="-51" dirty="0"/>
              <a:t>n</a:t>
            </a:r>
            <a:r>
              <a:rPr sz="2924" spc="-9" dirty="0"/>
              <a:t>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8415069" cy="313030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reposent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Groovy.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scripts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apportent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grandes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notions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  <a:p>
            <a:pPr marL="373684" lvl="1" indent="-198630">
              <a:spcBef>
                <a:spcPts val="144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l’ensemble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exécuter;</a:t>
            </a:r>
            <a:endParaRPr sz="1532">
              <a:latin typeface="Calibri"/>
              <a:cs typeface="Calibri"/>
            </a:endParaRPr>
          </a:p>
          <a:p>
            <a:pPr marL="373684" lvl="1" indent="-198630">
              <a:spcBef>
                <a:spcPts val="1439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5" dirty="0">
                <a:solidFill>
                  <a:srgbClr val="3F3F3F"/>
                </a:solidFill>
                <a:latin typeface="Calibri"/>
                <a:cs typeface="Calibri"/>
              </a:rPr>
              <a:t>node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représente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environnement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pouvant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exécuter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(une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machine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esclave)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25345" lvl="1" indent="-148531">
              <a:lnSpc>
                <a:spcPct val="151500"/>
              </a:lnSpc>
              <a:spcBef>
                <a:spcPts val="47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niveau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stage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ensemble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d’étapes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(par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exemple,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récupération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sources,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compilation…)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330657" lvl="1" indent="-148531">
              <a:lnSpc>
                <a:spcPct val="151500"/>
              </a:lnSpc>
              <a:spcBef>
                <a:spcPts val="492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étape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step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ce qu’il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faire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moment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donné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(l’action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à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proprement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parler,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comme</a:t>
            </a:r>
            <a:r>
              <a:rPr sz="1532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make).</a:t>
            </a:r>
            <a:endParaRPr sz="153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4099"/>
            <a:ext cx="4007151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255" dirty="0"/>
              <a:t>T</a:t>
            </a:r>
            <a:r>
              <a:rPr spc="-74" dirty="0"/>
              <a:t>y</a:t>
            </a:r>
            <a:r>
              <a:rPr spc="-51" dirty="0"/>
              <a:t>p</a:t>
            </a:r>
            <a:r>
              <a:rPr spc="-9" dirty="0"/>
              <a:t>e</a:t>
            </a:r>
            <a:r>
              <a:rPr spc="-65" dirty="0"/>
              <a:t> </a:t>
            </a:r>
            <a:r>
              <a:rPr spc="-51" dirty="0"/>
              <a:t>d</a:t>
            </a:r>
            <a:r>
              <a:rPr spc="-9" dirty="0"/>
              <a:t>e</a:t>
            </a:r>
            <a:r>
              <a:rPr spc="-97" dirty="0"/>
              <a:t> </a:t>
            </a:r>
            <a:r>
              <a:rPr spc="-51" dirty="0"/>
              <a:t>p</a:t>
            </a:r>
            <a:r>
              <a:rPr spc="-97" dirty="0"/>
              <a:t>i</a:t>
            </a:r>
            <a:r>
              <a:rPr spc="-51" dirty="0"/>
              <a:t>p</a:t>
            </a:r>
            <a:r>
              <a:rPr spc="-56" dirty="0"/>
              <a:t>e</a:t>
            </a:r>
            <a:r>
              <a:rPr spc="-97" dirty="0"/>
              <a:t>l</a:t>
            </a:r>
            <a:r>
              <a:rPr spc="-65" dirty="0"/>
              <a:t>i</a:t>
            </a:r>
            <a:r>
              <a:rPr spc="-51" dirty="0"/>
              <a:t>n</a:t>
            </a:r>
            <a:r>
              <a:rPr spc="-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480" y="1431101"/>
            <a:ext cx="5692564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types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syntaxe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480" y="4966123"/>
            <a:ext cx="5780387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déclaratif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 dans un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«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»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tandis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que le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«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».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3425" y="1785218"/>
            <a:ext cx="2781446" cy="1260757"/>
            <a:chOff x="7658100" y="1923288"/>
            <a:chExt cx="2996565" cy="1358265"/>
          </a:xfrm>
        </p:grpSpPr>
        <p:sp>
          <p:nvSpPr>
            <p:cNvPr id="6" name="object 6"/>
            <p:cNvSpPr/>
            <p:nvPr/>
          </p:nvSpPr>
          <p:spPr>
            <a:xfrm>
              <a:off x="7664196" y="1929384"/>
              <a:ext cx="2982595" cy="1346200"/>
            </a:xfrm>
            <a:custGeom>
              <a:avLst/>
              <a:gdLst/>
              <a:ahLst/>
              <a:cxnLst/>
              <a:rect l="l" t="t" r="r" b="b"/>
              <a:pathLst>
                <a:path w="2982595" h="1346200">
                  <a:moveTo>
                    <a:pt x="2982467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82467" y="0"/>
                  </a:lnTo>
                  <a:lnTo>
                    <a:pt x="2982467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1923288"/>
              <a:ext cx="2996565" cy="1358265"/>
            </a:xfrm>
            <a:custGeom>
              <a:avLst/>
              <a:gdLst/>
              <a:ahLst/>
              <a:cxnLst/>
              <a:rect l="l" t="t" r="r" b="b"/>
              <a:pathLst>
                <a:path w="2996565" h="1358264">
                  <a:moveTo>
                    <a:pt x="2993135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93135" y="0"/>
                  </a:lnTo>
                  <a:lnTo>
                    <a:pt x="2996184" y="3048"/>
                  </a:lnTo>
                  <a:lnTo>
                    <a:pt x="29961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344168"/>
                  </a:lnTo>
                  <a:lnTo>
                    <a:pt x="6096" y="1344168"/>
                  </a:lnTo>
                  <a:lnTo>
                    <a:pt x="13716" y="1351788"/>
                  </a:lnTo>
                  <a:lnTo>
                    <a:pt x="2996184" y="1351788"/>
                  </a:lnTo>
                  <a:lnTo>
                    <a:pt x="2996184" y="1354836"/>
                  </a:lnTo>
                  <a:lnTo>
                    <a:pt x="2993135" y="1357884"/>
                  </a:lnTo>
                  <a:close/>
                </a:path>
                <a:path w="2996565" h="135826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96565" h="1358264">
                  <a:moveTo>
                    <a:pt x="2982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82468" y="6096"/>
                  </a:lnTo>
                  <a:lnTo>
                    <a:pt x="2982468" y="13716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2982468" y="6096"/>
                  </a:lnTo>
                  <a:lnTo>
                    <a:pt x="2988564" y="13716"/>
                  </a:lnTo>
                  <a:lnTo>
                    <a:pt x="2996184" y="13716"/>
                  </a:lnTo>
                  <a:lnTo>
                    <a:pt x="2996184" y="1344168"/>
                  </a:lnTo>
                  <a:lnTo>
                    <a:pt x="2988564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716"/>
                  </a:moveTo>
                  <a:lnTo>
                    <a:pt x="2988564" y="13716"/>
                  </a:lnTo>
                  <a:lnTo>
                    <a:pt x="2982468" y="6096"/>
                  </a:lnTo>
                  <a:lnTo>
                    <a:pt x="2996184" y="6096"/>
                  </a:lnTo>
                  <a:lnTo>
                    <a:pt x="2996184" y="13716"/>
                  </a:lnTo>
                  <a:close/>
                </a:path>
                <a:path w="2996565" h="1358264">
                  <a:moveTo>
                    <a:pt x="13716" y="1351788"/>
                  </a:moveTo>
                  <a:lnTo>
                    <a:pt x="6096" y="1344168"/>
                  </a:lnTo>
                  <a:lnTo>
                    <a:pt x="13716" y="1344168"/>
                  </a:lnTo>
                  <a:lnTo>
                    <a:pt x="13716" y="1351788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13716" y="1351788"/>
                  </a:lnTo>
                  <a:lnTo>
                    <a:pt x="13716" y="1344168"/>
                  </a:lnTo>
                  <a:lnTo>
                    <a:pt x="2982468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51788"/>
                  </a:moveTo>
                  <a:lnTo>
                    <a:pt x="2982468" y="1351788"/>
                  </a:lnTo>
                  <a:lnTo>
                    <a:pt x="2988564" y="1344168"/>
                  </a:lnTo>
                  <a:lnTo>
                    <a:pt x="2996184" y="1344168"/>
                  </a:lnTo>
                  <a:lnTo>
                    <a:pt x="2996184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64055" y="1834728"/>
            <a:ext cx="30178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latin typeface="Courier New"/>
                <a:cs typeface="Courier New"/>
              </a:rPr>
              <a:t>n</a:t>
            </a:r>
            <a:r>
              <a:rPr sz="928" spc="9" dirty="0">
                <a:latin typeface="Courier New"/>
                <a:cs typeface="Courier New"/>
              </a:rPr>
              <a:t>od</a:t>
            </a:r>
            <a:r>
              <a:rPr sz="928" spc="14" dirty="0">
                <a:latin typeface="Courier New"/>
                <a:cs typeface="Courier New"/>
              </a:rPr>
              <a:t>e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6192" y="183472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7814363" y="180168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4049" y="1979017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'Build'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042" y="197901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3" name="object 13"/>
          <p:cNvSpPr txBox="1"/>
          <p:nvPr/>
        </p:nvSpPr>
        <p:spPr>
          <a:xfrm>
            <a:off x="8827235" y="1946030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2624" y="2124720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048" y="2270423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7742190" y="223739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4036" y="2416126"/>
            <a:ext cx="1085112" cy="139102"/>
          </a:xfrm>
          <a:custGeom>
            <a:avLst/>
            <a:gdLst/>
            <a:ahLst/>
            <a:cxnLst/>
            <a:rect l="l" t="t" r="r" b="b"/>
            <a:pathLst>
              <a:path w="1169034" h="149860">
                <a:moveTo>
                  <a:pt x="1011936" y="0"/>
                </a:moveTo>
                <a:lnTo>
                  <a:pt x="934224" y="0"/>
                </a:lnTo>
                <a:lnTo>
                  <a:pt x="467868" y="0"/>
                </a:lnTo>
                <a:lnTo>
                  <a:pt x="388620" y="0"/>
                </a:lnTo>
                <a:lnTo>
                  <a:pt x="0" y="0"/>
                </a:lnTo>
                <a:lnTo>
                  <a:pt x="0" y="149352"/>
                </a:lnTo>
                <a:lnTo>
                  <a:pt x="388620" y="149352"/>
                </a:lnTo>
                <a:lnTo>
                  <a:pt x="467868" y="149352"/>
                </a:lnTo>
                <a:lnTo>
                  <a:pt x="934224" y="149352"/>
                </a:lnTo>
                <a:lnTo>
                  <a:pt x="1011936" y="149352"/>
                </a:lnTo>
                <a:lnTo>
                  <a:pt x="1011936" y="0"/>
                </a:lnTo>
                <a:close/>
              </a:path>
              <a:path w="1169034" h="149860">
                <a:moveTo>
                  <a:pt x="1168920" y="0"/>
                </a:moveTo>
                <a:lnTo>
                  <a:pt x="1091184" y="0"/>
                </a:lnTo>
                <a:lnTo>
                  <a:pt x="1091184" y="149352"/>
                </a:lnTo>
                <a:lnTo>
                  <a:pt x="1168920" y="149352"/>
                </a:lnTo>
                <a:lnTo>
                  <a:pt x="1168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7742190" y="2383107"/>
            <a:ext cx="1109867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2624" y="2560415"/>
            <a:ext cx="146175" cy="139102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156971" y="149351"/>
                </a:moveTo>
                <a:lnTo>
                  <a:pt x="0" y="149351"/>
                </a:lnTo>
                <a:lnTo>
                  <a:pt x="0" y="0"/>
                </a:lnTo>
                <a:lnTo>
                  <a:pt x="156971" y="0"/>
                </a:lnTo>
                <a:lnTo>
                  <a:pt x="156971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8030769" y="2527394"/>
            <a:ext cx="16857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4048" y="2706118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7742190" y="267310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64056" y="2853236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4" name="object 24"/>
          <p:cNvSpPr txBox="1"/>
          <p:nvPr/>
        </p:nvSpPr>
        <p:spPr>
          <a:xfrm>
            <a:off x="7452272" y="282024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129" y="1986153"/>
            <a:ext cx="5575860" cy="91038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3684" marR="4715" indent="-362485">
              <a:lnSpc>
                <a:spcPct val="150400"/>
              </a:lnSpc>
              <a:spcBef>
                <a:spcPts val="84"/>
              </a:spcBef>
              <a:buClr>
                <a:srgbClr val="BF0000"/>
              </a:buClr>
              <a:buFont typeface="Wingdings"/>
              <a:buChar char=""/>
              <a:tabLst>
                <a:tab pos="373684" algn="l"/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scripté:</a:t>
            </a:r>
            <a:r>
              <a:rPr sz="1299" b="1" spc="5" dirty="0">
                <a:latin typeface="Arial"/>
                <a:cs typeface="Arial"/>
              </a:rPr>
              <a:t> </a:t>
            </a:r>
            <a:r>
              <a:rPr sz="1299" dirty="0">
                <a:latin typeface="Arial MT"/>
                <a:cs typeface="Arial MT"/>
              </a:rPr>
              <a:t>basé sur </a:t>
            </a:r>
            <a:r>
              <a:rPr sz="1299" spc="-5" dirty="0">
                <a:latin typeface="Arial MT"/>
                <a:cs typeface="Arial MT"/>
              </a:rPr>
              <a:t>le </a:t>
            </a:r>
            <a:r>
              <a:rPr sz="1299" dirty="0">
                <a:latin typeface="Arial MT"/>
                <a:cs typeface="Arial MT"/>
              </a:rPr>
              <a:t>langage DSL </a:t>
            </a:r>
            <a:r>
              <a:rPr sz="1299" spc="-5" dirty="0">
                <a:latin typeface="Arial MT"/>
                <a:cs typeface="Arial MT"/>
              </a:rPr>
              <a:t>(Domain </a:t>
            </a:r>
            <a:r>
              <a:rPr sz="1299" dirty="0">
                <a:latin typeface="Arial MT"/>
                <a:cs typeface="Arial MT"/>
              </a:rPr>
              <a:t>Specific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Languages) </a:t>
            </a:r>
            <a:r>
              <a:rPr sz="1299" spc="-5" dirty="0">
                <a:latin typeface="Arial MT"/>
                <a:cs typeface="Arial MT"/>
              </a:rPr>
              <a:t>de groovy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offre </a:t>
            </a:r>
            <a:r>
              <a:rPr sz="1299" dirty="0">
                <a:latin typeface="Arial MT"/>
                <a:cs typeface="Arial MT"/>
              </a:rPr>
              <a:t>aux utilisateurs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dirty="0">
                <a:latin typeface="Arial MT"/>
                <a:cs typeface="Arial MT"/>
              </a:rPr>
              <a:t>Jenkins beaucoup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flexibilité</a:t>
            </a:r>
            <a:r>
              <a:rPr sz="1299" spc="-23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d'évolutivité.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0130" y="3256473"/>
            <a:ext cx="5122600" cy="91157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73684" marR="4715" indent="-362485" algn="just">
              <a:lnSpc>
                <a:spcPct val="150000"/>
              </a:lnSpc>
              <a:spcBef>
                <a:spcPts val="93"/>
              </a:spcBef>
              <a:buClr>
                <a:srgbClr val="BF0000"/>
              </a:buClr>
              <a:buFont typeface="Wingdings"/>
              <a:buChar char=""/>
              <a:tabLst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déclaratif: </a:t>
            </a:r>
            <a:r>
              <a:rPr sz="1299" dirty="0">
                <a:latin typeface="Arial MT"/>
                <a:cs typeface="Arial MT"/>
              </a:rPr>
              <a:t>encourage un modèle de programmation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déclarative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convient </a:t>
            </a:r>
            <a:r>
              <a:rPr sz="1299" dirty="0">
                <a:latin typeface="Arial MT"/>
                <a:cs typeface="Arial MT"/>
              </a:rPr>
              <a:t>mieux aux débutants sans expérience en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programmation.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28256" y="3158788"/>
            <a:ext cx="2761406" cy="2289285"/>
            <a:chOff x="7598664" y="3403091"/>
            <a:chExt cx="2974975" cy="2466340"/>
          </a:xfrm>
        </p:grpSpPr>
        <p:sp>
          <p:nvSpPr>
            <p:cNvPr id="28" name="object 28"/>
            <p:cNvSpPr/>
            <p:nvPr/>
          </p:nvSpPr>
          <p:spPr>
            <a:xfrm>
              <a:off x="7604760" y="341071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98664" y="3403091"/>
              <a:ext cx="2974975" cy="2466340"/>
            </a:xfrm>
            <a:custGeom>
              <a:avLst/>
              <a:gdLst/>
              <a:ahLst/>
              <a:cxnLst/>
              <a:rect l="l" t="t" r="r" b="b"/>
              <a:pathLst>
                <a:path w="2974975" h="2466340">
                  <a:moveTo>
                    <a:pt x="2971800" y="2465831"/>
                  </a:moveTo>
                  <a:lnTo>
                    <a:pt x="3048" y="2465831"/>
                  </a:lnTo>
                  <a:lnTo>
                    <a:pt x="0" y="24627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6096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2784"/>
                  </a:lnTo>
                  <a:lnTo>
                    <a:pt x="2971800" y="2465831"/>
                  </a:lnTo>
                  <a:close/>
                </a:path>
                <a:path w="2974975" h="24663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634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2961132" y="7620"/>
                  </a:lnTo>
                  <a:lnTo>
                    <a:pt x="2967227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7227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13716"/>
                  </a:moveTo>
                  <a:lnTo>
                    <a:pt x="2967227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6340">
                  <a:moveTo>
                    <a:pt x="13716" y="2459736"/>
                  </a:moveTo>
                  <a:lnTo>
                    <a:pt x="6096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7227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8888" y="3208300"/>
            <a:ext cx="723211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9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698879" y="3346930"/>
          <a:ext cx="651302" cy="29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5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987456" y="3643994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73865" y="36439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9060609" y="3612351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7436" y="3789709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20" y="0"/>
                </a:moveTo>
                <a:lnTo>
                  <a:pt x="0" y="0"/>
                </a:lnTo>
                <a:lnTo>
                  <a:pt x="0" y="149339"/>
                </a:lnTo>
                <a:lnTo>
                  <a:pt x="388620" y="149339"/>
                </a:lnTo>
                <a:lnTo>
                  <a:pt x="388620" y="0"/>
                </a:lnTo>
                <a:close/>
              </a:path>
              <a:path w="546100" h="149860">
                <a:moveTo>
                  <a:pt x="545604" y="0"/>
                </a:moveTo>
                <a:lnTo>
                  <a:pt x="467868" y="0"/>
                </a:lnTo>
                <a:lnTo>
                  <a:pt x="467868" y="149339"/>
                </a:lnTo>
                <a:lnTo>
                  <a:pt x="545604" y="149339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8276006" y="3758071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6025" y="3933987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77447" y="4079689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8264218" y="4048062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87456" y="4225404"/>
            <a:ext cx="1086880" cy="429094"/>
          </a:xfrm>
          <a:custGeom>
            <a:avLst/>
            <a:gdLst/>
            <a:ahLst/>
            <a:cxnLst/>
            <a:rect l="l" t="t" r="r" b="b"/>
            <a:pathLst>
              <a:path w="1170940" h="462279">
                <a:moveTo>
                  <a:pt x="77711" y="0"/>
                </a:moveTo>
                <a:lnTo>
                  <a:pt x="0" y="0"/>
                </a:lnTo>
                <a:lnTo>
                  <a:pt x="0" y="149339"/>
                </a:lnTo>
                <a:lnTo>
                  <a:pt x="77711" y="149339"/>
                </a:lnTo>
                <a:lnTo>
                  <a:pt x="77711" y="0"/>
                </a:lnTo>
                <a:close/>
              </a:path>
              <a:path w="1170940" h="462279">
                <a:moveTo>
                  <a:pt x="701027" y="312407"/>
                </a:moveTo>
                <a:lnTo>
                  <a:pt x="312407" y="312407"/>
                </a:lnTo>
                <a:lnTo>
                  <a:pt x="312407" y="461772"/>
                </a:lnTo>
                <a:lnTo>
                  <a:pt x="701027" y="461772"/>
                </a:lnTo>
                <a:lnTo>
                  <a:pt x="701027" y="312407"/>
                </a:lnTo>
                <a:close/>
              </a:path>
              <a:path w="1170940" h="462279">
                <a:moveTo>
                  <a:pt x="858012" y="312407"/>
                </a:moveTo>
                <a:lnTo>
                  <a:pt x="780275" y="312407"/>
                </a:lnTo>
                <a:lnTo>
                  <a:pt x="780275" y="461772"/>
                </a:lnTo>
                <a:lnTo>
                  <a:pt x="858012" y="461772"/>
                </a:lnTo>
                <a:lnTo>
                  <a:pt x="858012" y="312407"/>
                </a:lnTo>
                <a:close/>
              </a:path>
              <a:path w="1170940" h="462279">
                <a:moveTo>
                  <a:pt x="1013447" y="156959"/>
                </a:moveTo>
                <a:lnTo>
                  <a:pt x="935723" y="156959"/>
                </a:lnTo>
                <a:lnTo>
                  <a:pt x="467868" y="156959"/>
                </a:lnTo>
                <a:lnTo>
                  <a:pt x="390144" y="156959"/>
                </a:lnTo>
                <a:lnTo>
                  <a:pt x="0" y="156959"/>
                </a:lnTo>
                <a:lnTo>
                  <a:pt x="0" y="306311"/>
                </a:lnTo>
                <a:lnTo>
                  <a:pt x="390144" y="306311"/>
                </a:lnTo>
                <a:lnTo>
                  <a:pt x="467868" y="306311"/>
                </a:lnTo>
                <a:lnTo>
                  <a:pt x="935723" y="306311"/>
                </a:lnTo>
                <a:lnTo>
                  <a:pt x="1013447" y="306311"/>
                </a:lnTo>
                <a:lnTo>
                  <a:pt x="1013447" y="156959"/>
                </a:lnTo>
                <a:close/>
              </a:path>
              <a:path w="1170940" h="462279">
                <a:moveTo>
                  <a:pt x="1170432" y="156959"/>
                </a:moveTo>
                <a:lnTo>
                  <a:pt x="1091184" y="156959"/>
                </a:lnTo>
                <a:lnTo>
                  <a:pt x="1091184" y="306311"/>
                </a:lnTo>
                <a:lnTo>
                  <a:pt x="1170432" y="306311"/>
                </a:lnTo>
                <a:lnTo>
                  <a:pt x="1170432" y="156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7974228" y="4193781"/>
            <a:ext cx="1109867" cy="44386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66025" y="4661088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7447" y="4806791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8264218" y="4775138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87456" y="49524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974228" y="492085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98879" y="509678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7685647" y="506516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08887" y="5243900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395655" y="521229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81</a:t>
            </a:r>
          </a:p>
        </p:txBody>
      </p:sp>
    </p:spTree>
    <p:extLst>
      <p:ext uri="{BB962C8B-B14F-4D97-AF65-F5344CB8AC3E}">
        <p14:creationId xmlns:p14="http://schemas.microsoft.com/office/powerpoint/2010/main" val="22480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40" y="39705"/>
            <a:ext cx="875147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8" dirty="0"/>
              <a:t> </a:t>
            </a:r>
            <a:r>
              <a:rPr spc="-135" dirty="0"/>
              <a:t>L’agent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8345" y="3413415"/>
            <a:ext cx="2761406" cy="2290464"/>
            <a:chOff x="4162044" y="3677411"/>
            <a:chExt cx="2974975" cy="2467610"/>
          </a:xfrm>
        </p:grpSpPr>
        <p:sp>
          <p:nvSpPr>
            <p:cNvPr id="4" name="object 4"/>
            <p:cNvSpPr/>
            <p:nvPr/>
          </p:nvSpPr>
          <p:spPr>
            <a:xfrm>
              <a:off x="4169664" y="368503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" name="object 5"/>
            <p:cNvSpPr/>
            <p:nvPr/>
          </p:nvSpPr>
          <p:spPr>
            <a:xfrm>
              <a:off x="4162044" y="3677411"/>
              <a:ext cx="2974975" cy="2467610"/>
            </a:xfrm>
            <a:custGeom>
              <a:avLst/>
              <a:gdLst/>
              <a:ahLst/>
              <a:cxnLst/>
              <a:rect l="l" t="t" r="r" b="b"/>
              <a:pathLst>
                <a:path w="2974975" h="2467610">
                  <a:moveTo>
                    <a:pt x="2971800" y="2467355"/>
                  </a:moveTo>
                  <a:lnTo>
                    <a:pt x="3048" y="2467355"/>
                  </a:lnTo>
                  <a:lnTo>
                    <a:pt x="0" y="24643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7620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4308"/>
                  </a:lnTo>
                  <a:lnTo>
                    <a:pt x="2971800" y="2467355"/>
                  </a:lnTo>
                  <a:close/>
                </a:path>
                <a:path w="2974975" h="24676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76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2961132" y="7620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875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7610">
                  <a:moveTo>
                    <a:pt x="13716" y="2459736"/>
                  </a:moveTo>
                  <a:lnTo>
                    <a:pt x="7620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8752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18976" y="3462927"/>
            <a:ext cx="73500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4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968" y="3601556"/>
          <a:ext cx="668984" cy="290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6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10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97545" y="3898622"/>
            <a:ext cx="1024992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3955" y="389862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5872114" y="386703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7538" y="4044324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07" y="0"/>
                </a:moveTo>
                <a:lnTo>
                  <a:pt x="0" y="0"/>
                </a:lnTo>
                <a:lnTo>
                  <a:pt x="0" y="149352"/>
                </a:lnTo>
                <a:lnTo>
                  <a:pt x="388607" y="149352"/>
                </a:lnTo>
                <a:lnTo>
                  <a:pt x="388607" y="0"/>
                </a:lnTo>
                <a:close/>
              </a:path>
              <a:path w="546100" h="149860">
                <a:moveTo>
                  <a:pt x="545579" y="0"/>
                </a:moveTo>
                <a:lnTo>
                  <a:pt x="467868" y="0"/>
                </a:lnTo>
                <a:lnTo>
                  <a:pt x="467868" y="149352"/>
                </a:lnTo>
                <a:lnTo>
                  <a:pt x="545579" y="149352"/>
                </a:lnTo>
                <a:lnTo>
                  <a:pt x="545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2" name="object 12"/>
          <p:cNvSpPr txBox="1"/>
          <p:nvPr/>
        </p:nvSpPr>
        <p:spPr>
          <a:xfrm>
            <a:off x="5087512" y="4012718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115" y="4188614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34" y="4334316"/>
            <a:ext cx="1086880" cy="574679"/>
          </a:xfrm>
          <a:custGeom>
            <a:avLst/>
            <a:gdLst/>
            <a:ahLst/>
            <a:cxnLst/>
            <a:rect l="l" t="t" r="r" b="b"/>
            <a:pathLst>
              <a:path w="1170939" h="619125">
                <a:moveTo>
                  <a:pt x="77724" y="156972"/>
                </a:moveTo>
                <a:lnTo>
                  <a:pt x="0" y="156972"/>
                </a:lnTo>
                <a:lnTo>
                  <a:pt x="0" y="306336"/>
                </a:lnTo>
                <a:lnTo>
                  <a:pt x="77724" y="306336"/>
                </a:lnTo>
                <a:lnTo>
                  <a:pt x="77724" y="156972"/>
                </a:lnTo>
                <a:close/>
              </a:path>
              <a:path w="1170939" h="619125">
                <a:moveTo>
                  <a:pt x="390144" y="0"/>
                </a:moveTo>
                <a:lnTo>
                  <a:pt x="312432" y="0"/>
                </a:lnTo>
                <a:lnTo>
                  <a:pt x="312432" y="149364"/>
                </a:lnTo>
                <a:lnTo>
                  <a:pt x="390144" y="149364"/>
                </a:lnTo>
                <a:lnTo>
                  <a:pt x="390144" y="0"/>
                </a:lnTo>
                <a:close/>
              </a:path>
              <a:path w="1170939" h="619125">
                <a:moveTo>
                  <a:pt x="701040" y="469404"/>
                </a:moveTo>
                <a:lnTo>
                  <a:pt x="312432" y="469404"/>
                </a:lnTo>
                <a:lnTo>
                  <a:pt x="312432" y="618756"/>
                </a:lnTo>
                <a:lnTo>
                  <a:pt x="701040" y="618756"/>
                </a:lnTo>
                <a:lnTo>
                  <a:pt x="701040" y="469404"/>
                </a:lnTo>
                <a:close/>
              </a:path>
              <a:path w="1170939" h="619125">
                <a:moveTo>
                  <a:pt x="858012" y="469404"/>
                </a:moveTo>
                <a:lnTo>
                  <a:pt x="780300" y="469404"/>
                </a:lnTo>
                <a:lnTo>
                  <a:pt x="780300" y="618756"/>
                </a:lnTo>
                <a:lnTo>
                  <a:pt x="858012" y="618756"/>
                </a:lnTo>
                <a:lnTo>
                  <a:pt x="858012" y="469404"/>
                </a:lnTo>
                <a:close/>
              </a:path>
              <a:path w="1170939" h="619125">
                <a:moveTo>
                  <a:pt x="1013460" y="313956"/>
                </a:moveTo>
                <a:lnTo>
                  <a:pt x="935748" y="313956"/>
                </a:lnTo>
                <a:lnTo>
                  <a:pt x="467880" y="313956"/>
                </a:lnTo>
                <a:lnTo>
                  <a:pt x="390144" y="313956"/>
                </a:lnTo>
                <a:lnTo>
                  <a:pt x="0" y="313956"/>
                </a:lnTo>
                <a:lnTo>
                  <a:pt x="0" y="463296"/>
                </a:lnTo>
                <a:lnTo>
                  <a:pt x="390144" y="463296"/>
                </a:lnTo>
                <a:lnTo>
                  <a:pt x="467880" y="463296"/>
                </a:lnTo>
                <a:lnTo>
                  <a:pt x="935748" y="463296"/>
                </a:lnTo>
                <a:lnTo>
                  <a:pt x="1013460" y="463296"/>
                </a:lnTo>
                <a:lnTo>
                  <a:pt x="1013460" y="313956"/>
                </a:lnTo>
                <a:close/>
              </a:path>
              <a:path w="1170939" h="619125">
                <a:moveTo>
                  <a:pt x="1170444" y="313956"/>
                </a:moveTo>
                <a:lnTo>
                  <a:pt x="1091196" y="313956"/>
                </a:lnTo>
                <a:lnTo>
                  <a:pt x="1091196" y="463296"/>
                </a:lnTo>
                <a:lnTo>
                  <a:pt x="1170444" y="463296"/>
                </a:lnTo>
                <a:lnTo>
                  <a:pt x="1170444" y="313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4785732" y="4302746"/>
            <a:ext cx="1109867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01187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6115" y="4915715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8965" y="5061418"/>
            <a:ext cx="940705" cy="575858"/>
          </a:xfrm>
          <a:custGeom>
            <a:avLst/>
            <a:gdLst/>
            <a:ahLst/>
            <a:cxnLst/>
            <a:rect l="l" t="t" r="r" b="b"/>
            <a:pathLst>
              <a:path w="1013460" h="620395">
                <a:moveTo>
                  <a:pt x="77724" y="470916"/>
                </a:moveTo>
                <a:lnTo>
                  <a:pt x="0" y="470916"/>
                </a:lnTo>
                <a:lnTo>
                  <a:pt x="0" y="620268"/>
                </a:lnTo>
                <a:lnTo>
                  <a:pt x="77724" y="620268"/>
                </a:lnTo>
                <a:lnTo>
                  <a:pt x="77724" y="470916"/>
                </a:lnTo>
                <a:close/>
              </a:path>
              <a:path w="1013460" h="620395">
                <a:moveTo>
                  <a:pt x="390156" y="312432"/>
                </a:moveTo>
                <a:lnTo>
                  <a:pt x="312432" y="312432"/>
                </a:lnTo>
                <a:lnTo>
                  <a:pt x="312432" y="461784"/>
                </a:lnTo>
                <a:lnTo>
                  <a:pt x="390156" y="461784"/>
                </a:lnTo>
                <a:lnTo>
                  <a:pt x="390156" y="312432"/>
                </a:lnTo>
                <a:close/>
              </a:path>
              <a:path w="1013460" h="620395">
                <a:moveTo>
                  <a:pt x="701040" y="156984"/>
                </a:moveTo>
                <a:lnTo>
                  <a:pt x="623316" y="156984"/>
                </a:lnTo>
                <a:lnTo>
                  <a:pt x="623316" y="306336"/>
                </a:lnTo>
                <a:lnTo>
                  <a:pt x="701040" y="306336"/>
                </a:lnTo>
                <a:lnTo>
                  <a:pt x="701040" y="156984"/>
                </a:lnTo>
                <a:close/>
              </a:path>
              <a:path w="1013460" h="620395">
                <a:moveTo>
                  <a:pt x="1013460" y="0"/>
                </a:moveTo>
                <a:lnTo>
                  <a:pt x="935748" y="0"/>
                </a:lnTo>
                <a:lnTo>
                  <a:pt x="935748" y="149352"/>
                </a:lnTo>
                <a:lnTo>
                  <a:pt x="1013460" y="149352"/>
                </a:lnTo>
                <a:lnTo>
                  <a:pt x="101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4207159" y="5029823"/>
            <a:ext cx="965461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879985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589996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46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5878" y="1311157"/>
            <a:ext cx="8228224" cy="1783075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568046">
              <a:lnSpc>
                <a:spcPct val="1486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l'endroit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où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s'exécute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(Exemple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Docker).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paramètres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suivants:</a:t>
            </a:r>
            <a:endParaRPr sz="1624">
              <a:latin typeface="Calibri"/>
              <a:cs typeface="Calibri"/>
            </a:endParaRPr>
          </a:p>
          <a:p>
            <a:pPr marL="291756" indent="-191557">
              <a:spcBef>
                <a:spcPts val="189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any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 Ce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tout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fonctionnera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n'importe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agent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disponible.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aucun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toutes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devront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déclarées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séparément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l'agent.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label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il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étiquette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l'environnement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43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l'environnement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Docker.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2232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6409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Pipeline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64" y="1525916"/>
            <a:ext cx="8752214" cy="76172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marR="4715" indent="-259339" algn="just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adeptes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DevOps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intègrent</a:t>
            </a:r>
            <a:r>
              <a:rPr sz="1624" spc="-5" dirty="0">
                <a:latin typeface="Calibri"/>
                <a:cs typeface="Calibri"/>
              </a:rPr>
              <a:t> souvent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outils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compatibles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pour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19" dirty="0">
                <a:latin typeface="Calibri"/>
                <a:cs typeface="Calibri"/>
              </a:rPr>
              <a:t>rationaliser, 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accélérer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automatiser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14" dirty="0">
                <a:latin typeface="Calibri"/>
                <a:cs typeface="Calibri"/>
              </a:rPr>
              <a:t>davantage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différentes</a:t>
            </a:r>
            <a:r>
              <a:rPr sz="1624" spc="-5" dirty="0">
                <a:latin typeface="Calibri"/>
                <a:cs typeface="Calibri"/>
              </a:rPr>
              <a:t> étapes</a:t>
            </a:r>
            <a:r>
              <a:rPr sz="1624" dirty="0">
                <a:latin typeface="Calibri"/>
                <a:cs typeface="Calibri"/>
              </a:rPr>
              <a:t> du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</a:t>
            </a:r>
            <a:r>
              <a:rPr sz="1624" b="1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(ou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«</a:t>
            </a:r>
            <a:r>
              <a:rPr sz="1624" b="1" spc="-5" dirty="0">
                <a:latin typeface="Calibri"/>
                <a:cs typeface="Calibri"/>
              </a:rPr>
              <a:t>pipeline</a:t>
            </a:r>
            <a:r>
              <a:rPr sz="1624" spc="-5" dirty="0">
                <a:latin typeface="Calibri"/>
                <a:cs typeface="Calibri"/>
              </a:rPr>
              <a:t>»)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fourniture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351" y="2212426"/>
            <a:ext cx="7406816" cy="36043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68154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4" dirty="0"/>
              <a:t> </a:t>
            </a:r>
            <a:r>
              <a:rPr spc="-65" dirty="0"/>
              <a:t>Stages</a:t>
            </a:r>
            <a:r>
              <a:rPr spc="-51" dirty="0"/>
              <a:t> </a:t>
            </a:r>
            <a:r>
              <a:rPr spc="-56" dirty="0"/>
              <a:t>et</a:t>
            </a:r>
            <a:r>
              <a:rPr spc="-93" dirty="0"/>
              <a:t> </a:t>
            </a:r>
            <a:r>
              <a:rPr spc="-60" dirty="0"/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767656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d'étape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 ou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étapes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fur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mesure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tâche.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8" y="1909208"/>
            <a:ext cx="3746907" cy="172827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avoir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communes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comme:</a:t>
            </a:r>
            <a:endParaRPr sz="1624">
              <a:latin typeface="Calibri"/>
              <a:cs typeface="Calibri"/>
            </a:endParaRPr>
          </a:p>
          <a:p>
            <a:pPr marL="334194" indent="-233995">
              <a:spcBef>
                <a:spcPts val="1276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Cloner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61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cas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unitaire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Déployer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fonctionnels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performances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8944" y="1885654"/>
            <a:ext cx="3496994" cy="4097019"/>
            <a:chOff x="5498592" y="2031492"/>
            <a:chExt cx="3767454" cy="4413885"/>
          </a:xfrm>
        </p:grpSpPr>
        <p:sp>
          <p:nvSpPr>
            <p:cNvPr id="9" name="object 9"/>
            <p:cNvSpPr/>
            <p:nvPr/>
          </p:nvSpPr>
          <p:spPr>
            <a:xfrm>
              <a:off x="5506212" y="2039112"/>
              <a:ext cx="3752215" cy="4399915"/>
            </a:xfrm>
            <a:custGeom>
              <a:avLst/>
              <a:gdLst/>
              <a:ahLst/>
              <a:cxnLst/>
              <a:rect l="l" t="t" r="r" b="b"/>
              <a:pathLst>
                <a:path w="3752215" h="4399915">
                  <a:moveTo>
                    <a:pt x="3752087" y="4399787"/>
                  </a:moveTo>
                  <a:lnTo>
                    <a:pt x="0" y="4399787"/>
                  </a:lnTo>
                  <a:lnTo>
                    <a:pt x="0" y="0"/>
                  </a:lnTo>
                  <a:lnTo>
                    <a:pt x="3752087" y="0"/>
                  </a:lnTo>
                  <a:lnTo>
                    <a:pt x="3752087" y="4399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8592" y="2031492"/>
              <a:ext cx="3767454" cy="4413885"/>
            </a:xfrm>
            <a:custGeom>
              <a:avLst/>
              <a:gdLst/>
              <a:ahLst/>
              <a:cxnLst/>
              <a:rect l="l" t="t" r="r" b="b"/>
              <a:pathLst>
                <a:path w="3767454" h="4413885">
                  <a:moveTo>
                    <a:pt x="3762756" y="4413504"/>
                  </a:moveTo>
                  <a:lnTo>
                    <a:pt x="3048" y="4413504"/>
                  </a:lnTo>
                  <a:lnTo>
                    <a:pt x="0" y="4410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62756" y="0"/>
                  </a:lnTo>
                  <a:lnTo>
                    <a:pt x="3767328" y="3048"/>
                  </a:lnTo>
                  <a:lnTo>
                    <a:pt x="37673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99788"/>
                  </a:lnTo>
                  <a:lnTo>
                    <a:pt x="7620" y="4399788"/>
                  </a:lnTo>
                  <a:lnTo>
                    <a:pt x="13716" y="4407408"/>
                  </a:lnTo>
                  <a:lnTo>
                    <a:pt x="3767328" y="4407408"/>
                  </a:lnTo>
                  <a:lnTo>
                    <a:pt x="3767328" y="4410456"/>
                  </a:lnTo>
                  <a:lnTo>
                    <a:pt x="3762756" y="4413504"/>
                  </a:lnTo>
                  <a:close/>
                </a:path>
                <a:path w="3767454" h="44138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67454" h="4413885">
                  <a:moveTo>
                    <a:pt x="37520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52088" y="7620"/>
                  </a:lnTo>
                  <a:lnTo>
                    <a:pt x="3752088" y="13716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3752088" y="7620"/>
                  </a:lnTo>
                  <a:lnTo>
                    <a:pt x="3759708" y="13716"/>
                  </a:lnTo>
                  <a:lnTo>
                    <a:pt x="3767328" y="13716"/>
                  </a:lnTo>
                  <a:lnTo>
                    <a:pt x="3767328" y="4399788"/>
                  </a:lnTo>
                  <a:lnTo>
                    <a:pt x="375970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13716"/>
                  </a:moveTo>
                  <a:lnTo>
                    <a:pt x="3759708" y="13716"/>
                  </a:lnTo>
                  <a:lnTo>
                    <a:pt x="3752088" y="7620"/>
                  </a:lnTo>
                  <a:lnTo>
                    <a:pt x="3767328" y="7620"/>
                  </a:lnTo>
                  <a:lnTo>
                    <a:pt x="3767328" y="13716"/>
                  </a:lnTo>
                  <a:close/>
                </a:path>
                <a:path w="3767454" h="4413885">
                  <a:moveTo>
                    <a:pt x="13716" y="4407408"/>
                  </a:moveTo>
                  <a:lnTo>
                    <a:pt x="7620" y="4399788"/>
                  </a:lnTo>
                  <a:lnTo>
                    <a:pt x="13716" y="4399788"/>
                  </a:lnTo>
                  <a:lnTo>
                    <a:pt x="13716" y="4407408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13716" y="4407408"/>
                  </a:lnTo>
                  <a:lnTo>
                    <a:pt x="13716" y="4399788"/>
                  </a:lnTo>
                  <a:lnTo>
                    <a:pt x="375208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4407408"/>
                  </a:moveTo>
                  <a:lnTo>
                    <a:pt x="3752088" y="4407408"/>
                  </a:lnTo>
                  <a:lnTo>
                    <a:pt x="3759708" y="4399788"/>
                  </a:lnTo>
                  <a:lnTo>
                    <a:pt x="3767328" y="4399788"/>
                  </a:lnTo>
                  <a:lnTo>
                    <a:pt x="3767328" y="44074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460" y="2075687"/>
              <a:ext cx="1501140" cy="4279900"/>
            </a:xfrm>
            <a:custGeom>
              <a:avLst/>
              <a:gdLst/>
              <a:ahLst/>
              <a:cxnLst/>
              <a:rect l="l" t="t" r="r" b="b"/>
              <a:pathLst>
                <a:path w="1501140" h="4279900">
                  <a:moveTo>
                    <a:pt x="60947" y="4062984"/>
                  </a:moveTo>
                  <a:lnTo>
                    <a:pt x="0" y="4062984"/>
                  </a:lnTo>
                  <a:lnTo>
                    <a:pt x="0" y="4279404"/>
                  </a:lnTo>
                  <a:lnTo>
                    <a:pt x="60947" y="4279404"/>
                  </a:lnTo>
                  <a:lnTo>
                    <a:pt x="60947" y="4062984"/>
                  </a:lnTo>
                  <a:close/>
                </a:path>
                <a:path w="1501140" h="4279900">
                  <a:moveTo>
                    <a:pt x="222504" y="3848100"/>
                  </a:moveTo>
                  <a:lnTo>
                    <a:pt x="161531" y="3848100"/>
                  </a:lnTo>
                  <a:lnTo>
                    <a:pt x="161531" y="4064520"/>
                  </a:lnTo>
                  <a:lnTo>
                    <a:pt x="222504" y="4064520"/>
                  </a:lnTo>
                  <a:lnTo>
                    <a:pt x="222504" y="3848100"/>
                  </a:lnTo>
                  <a:close/>
                </a:path>
                <a:path w="1501140" h="4279900">
                  <a:moveTo>
                    <a:pt x="384035" y="3634752"/>
                  </a:moveTo>
                  <a:lnTo>
                    <a:pt x="323088" y="3634752"/>
                  </a:lnTo>
                  <a:lnTo>
                    <a:pt x="323088" y="3851148"/>
                  </a:lnTo>
                  <a:lnTo>
                    <a:pt x="384035" y="3851148"/>
                  </a:lnTo>
                  <a:lnTo>
                    <a:pt x="384035" y="3634752"/>
                  </a:lnTo>
                  <a:close/>
                </a:path>
                <a:path w="1501140" h="4279900">
                  <a:moveTo>
                    <a:pt x="545579" y="3421380"/>
                  </a:moveTo>
                  <a:lnTo>
                    <a:pt x="484632" y="3421380"/>
                  </a:lnTo>
                  <a:lnTo>
                    <a:pt x="484632" y="3637800"/>
                  </a:lnTo>
                  <a:lnTo>
                    <a:pt x="545579" y="3637800"/>
                  </a:lnTo>
                  <a:lnTo>
                    <a:pt x="545579" y="3421380"/>
                  </a:lnTo>
                  <a:close/>
                </a:path>
                <a:path w="1501140" h="4279900">
                  <a:moveTo>
                    <a:pt x="545579" y="2351532"/>
                  </a:moveTo>
                  <a:lnTo>
                    <a:pt x="484632" y="2351532"/>
                  </a:lnTo>
                  <a:lnTo>
                    <a:pt x="484632" y="2567940"/>
                  </a:lnTo>
                  <a:lnTo>
                    <a:pt x="545579" y="2567940"/>
                  </a:lnTo>
                  <a:lnTo>
                    <a:pt x="545579" y="2351532"/>
                  </a:lnTo>
                  <a:close/>
                </a:path>
                <a:path w="1501140" h="4279900">
                  <a:moveTo>
                    <a:pt x="545579" y="1283220"/>
                  </a:moveTo>
                  <a:lnTo>
                    <a:pt x="484632" y="1283220"/>
                  </a:lnTo>
                  <a:lnTo>
                    <a:pt x="484632" y="1499616"/>
                  </a:lnTo>
                  <a:lnTo>
                    <a:pt x="545579" y="1499616"/>
                  </a:lnTo>
                  <a:lnTo>
                    <a:pt x="545579" y="1283220"/>
                  </a:lnTo>
                  <a:close/>
                </a:path>
                <a:path w="1501140" h="4279900">
                  <a:moveTo>
                    <a:pt x="1182611" y="1711452"/>
                  </a:moveTo>
                  <a:lnTo>
                    <a:pt x="1127747" y="1711452"/>
                  </a:lnTo>
                  <a:lnTo>
                    <a:pt x="760463" y="1711452"/>
                  </a:lnTo>
                  <a:lnTo>
                    <a:pt x="705599" y="1711452"/>
                  </a:lnTo>
                  <a:lnTo>
                    <a:pt x="384035" y="1711452"/>
                  </a:lnTo>
                  <a:lnTo>
                    <a:pt x="384035" y="1496568"/>
                  </a:lnTo>
                  <a:lnTo>
                    <a:pt x="323088" y="1496568"/>
                  </a:lnTo>
                  <a:lnTo>
                    <a:pt x="323088" y="1711452"/>
                  </a:lnTo>
                  <a:lnTo>
                    <a:pt x="323088" y="1712988"/>
                  </a:lnTo>
                  <a:lnTo>
                    <a:pt x="323088" y="1927860"/>
                  </a:lnTo>
                  <a:lnTo>
                    <a:pt x="484632" y="1927860"/>
                  </a:lnTo>
                  <a:lnTo>
                    <a:pt x="484632" y="2141220"/>
                  </a:lnTo>
                  <a:lnTo>
                    <a:pt x="646163" y="2141220"/>
                  </a:lnTo>
                  <a:lnTo>
                    <a:pt x="646163" y="2354580"/>
                  </a:lnTo>
                  <a:lnTo>
                    <a:pt x="822947" y="2354580"/>
                  </a:lnTo>
                  <a:lnTo>
                    <a:pt x="822947" y="2141220"/>
                  </a:lnTo>
                  <a:lnTo>
                    <a:pt x="861047" y="2141220"/>
                  </a:lnTo>
                  <a:lnTo>
                    <a:pt x="861047" y="1927860"/>
                  </a:lnTo>
                  <a:lnTo>
                    <a:pt x="900684" y="1927860"/>
                  </a:lnTo>
                  <a:lnTo>
                    <a:pt x="900684" y="2141220"/>
                  </a:lnTo>
                  <a:lnTo>
                    <a:pt x="961631" y="2141220"/>
                  </a:lnTo>
                  <a:lnTo>
                    <a:pt x="961631" y="1927860"/>
                  </a:lnTo>
                  <a:lnTo>
                    <a:pt x="1127747" y="1927860"/>
                  </a:lnTo>
                  <a:lnTo>
                    <a:pt x="1182611" y="1927860"/>
                  </a:lnTo>
                  <a:lnTo>
                    <a:pt x="1182611" y="1711452"/>
                  </a:lnTo>
                  <a:close/>
                </a:path>
                <a:path w="1501140" h="4279900">
                  <a:moveTo>
                    <a:pt x="1260335" y="641604"/>
                  </a:moveTo>
                  <a:lnTo>
                    <a:pt x="1260335" y="641604"/>
                  </a:lnTo>
                  <a:lnTo>
                    <a:pt x="713232" y="641604"/>
                  </a:lnTo>
                  <a:lnTo>
                    <a:pt x="713232" y="431304"/>
                  </a:lnTo>
                  <a:lnTo>
                    <a:pt x="865632" y="431304"/>
                  </a:lnTo>
                  <a:lnTo>
                    <a:pt x="865632" y="214884"/>
                  </a:ln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304"/>
                  </a:lnTo>
                  <a:lnTo>
                    <a:pt x="161531" y="644652"/>
                  </a:lnTo>
                  <a:lnTo>
                    <a:pt x="323088" y="644652"/>
                  </a:lnTo>
                  <a:lnTo>
                    <a:pt x="323088" y="858012"/>
                  </a:lnTo>
                  <a:lnTo>
                    <a:pt x="484632" y="858012"/>
                  </a:lnTo>
                  <a:lnTo>
                    <a:pt x="484632" y="1072896"/>
                  </a:lnTo>
                  <a:lnTo>
                    <a:pt x="646163" y="1072896"/>
                  </a:lnTo>
                  <a:lnTo>
                    <a:pt x="646163" y="1286256"/>
                  </a:lnTo>
                  <a:lnTo>
                    <a:pt x="822947" y="1286256"/>
                  </a:lnTo>
                  <a:lnTo>
                    <a:pt x="822947" y="1072896"/>
                  </a:lnTo>
                  <a:lnTo>
                    <a:pt x="861047" y="1072896"/>
                  </a:lnTo>
                  <a:lnTo>
                    <a:pt x="861047" y="858012"/>
                  </a:lnTo>
                  <a:lnTo>
                    <a:pt x="900684" y="858012"/>
                  </a:lnTo>
                  <a:lnTo>
                    <a:pt x="900684" y="1072896"/>
                  </a:lnTo>
                  <a:lnTo>
                    <a:pt x="961631" y="1072896"/>
                  </a:lnTo>
                  <a:lnTo>
                    <a:pt x="961631" y="858012"/>
                  </a:lnTo>
                  <a:lnTo>
                    <a:pt x="1165847" y="858012"/>
                  </a:lnTo>
                  <a:lnTo>
                    <a:pt x="1205484" y="858012"/>
                  </a:lnTo>
                  <a:lnTo>
                    <a:pt x="1260335" y="858012"/>
                  </a:lnTo>
                  <a:lnTo>
                    <a:pt x="1260335" y="641604"/>
                  </a:lnTo>
                  <a:close/>
                </a:path>
                <a:path w="1501140" h="4279900">
                  <a:moveTo>
                    <a:pt x="1281684" y="1711452"/>
                  </a:moveTo>
                  <a:lnTo>
                    <a:pt x="1220711" y="1711452"/>
                  </a:lnTo>
                  <a:lnTo>
                    <a:pt x="1220711" y="1927860"/>
                  </a:lnTo>
                  <a:lnTo>
                    <a:pt x="1281684" y="1927860"/>
                  </a:lnTo>
                  <a:lnTo>
                    <a:pt x="1281684" y="1711452"/>
                  </a:lnTo>
                  <a:close/>
                </a:path>
                <a:path w="1501140" h="4279900">
                  <a:moveTo>
                    <a:pt x="1359395" y="641604"/>
                  </a:moveTo>
                  <a:lnTo>
                    <a:pt x="1298435" y="641604"/>
                  </a:lnTo>
                  <a:lnTo>
                    <a:pt x="1298435" y="858012"/>
                  </a:lnTo>
                  <a:lnTo>
                    <a:pt x="1359395" y="858012"/>
                  </a:lnTo>
                  <a:lnTo>
                    <a:pt x="1359395" y="641604"/>
                  </a:lnTo>
                  <a:close/>
                </a:path>
                <a:path w="1501140" h="4279900">
                  <a:moveTo>
                    <a:pt x="1400556" y="2779788"/>
                  </a:moveTo>
                  <a:lnTo>
                    <a:pt x="1400556" y="2779788"/>
                  </a:lnTo>
                  <a:lnTo>
                    <a:pt x="384035" y="2779788"/>
                  </a:lnTo>
                  <a:lnTo>
                    <a:pt x="384035" y="2566416"/>
                  </a:lnTo>
                  <a:lnTo>
                    <a:pt x="323088" y="2566416"/>
                  </a:lnTo>
                  <a:lnTo>
                    <a:pt x="323088" y="2779788"/>
                  </a:lnTo>
                  <a:lnTo>
                    <a:pt x="323088" y="2782824"/>
                  </a:lnTo>
                  <a:lnTo>
                    <a:pt x="323088" y="2996184"/>
                  </a:lnTo>
                  <a:lnTo>
                    <a:pt x="484632" y="2996184"/>
                  </a:lnTo>
                  <a:lnTo>
                    <a:pt x="484632" y="3209544"/>
                  </a:lnTo>
                  <a:lnTo>
                    <a:pt x="646163" y="3209544"/>
                  </a:lnTo>
                  <a:lnTo>
                    <a:pt x="646163" y="3422916"/>
                  </a:lnTo>
                  <a:lnTo>
                    <a:pt x="783336" y="3422916"/>
                  </a:lnTo>
                  <a:lnTo>
                    <a:pt x="783336" y="3209544"/>
                  </a:lnTo>
                  <a:lnTo>
                    <a:pt x="861047" y="3209544"/>
                  </a:lnTo>
                  <a:lnTo>
                    <a:pt x="861047" y="2996184"/>
                  </a:lnTo>
                  <a:lnTo>
                    <a:pt x="900684" y="2996184"/>
                  </a:lnTo>
                  <a:lnTo>
                    <a:pt x="900684" y="3209544"/>
                  </a:lnTo>
                  <a:lnTo>
                    <a:pt x="961631" y="3209544"/>
                  </a:lnTo>
                  <a:lnTo>
                    <a:pt x="961631" y="2996184"/>
                  </a:lnTo>
                  <a:lnTo>
                    <a:pt x="1306068" y="2996184"/>
                  </a:lnTo>
                  <a:lnTo>
                    <a:pt x="1345679" y="2996184"/>
                  </a:lnTo>
                  <a:lnTo>
                    <a:pt x="1400556" y="2996184"/>
                  </a:lnTo>
                  <a:lnTo>
                    <a:pt x="1400556" y="2779788"/>
                  </a:lnTo>
                  <a:close/>
                </a:path>
                <a:path w="1501140" h="4279900">
                  <a:moveTo>
                    <a:pt x="1501140" y="2779788"/>
                  </a:moveTo>
                  <a:lnTo>
                    <a:pt x="1440167" y="2779788"/>
                  </a:lnTo>
                  <a:lnTo>
                    <a:pt x="1440167" y="2996184"/>
                  </a:lnTo>
                  <a:lnTo>
                    <a:pt x="1501140" y="2996184"/>
                  </a:lnTo>
                  <a:lnTo>
                    <a:pt x="1501140" y="2779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86017" y="1892726"/>
            <a:ext cx="3482849" cy="4024123"/>
          </a:xfrm>
          <a:prstGeom prst="rect">
            <a:avLst/>
          </a:prstGeom>
        </p:spPr>
        <p:txBody>
          <a:bodyPr vert="horz" wrap="square" lIns="0" tIns="25345" rIns="0" bIns="0" rtlCol="0">
            <a:spAutoFit/>
          </a:bodyPr>
          <a:lstStyle/>
          <a:p>
            <a:pPr marL="223385" marR="2598695" indent="-150299">
              <a:lnSpc>
                <a:spcPct val="100299"/>
              </a:lnSpc>
              <a:spcBef>
                <a:spcPts val="200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'Build'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5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>
              <a:spcBef>
                <a:spcPts val="9"/>
              </a:spcBef>
            </a:pPr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14"/>
              </a:spcBef>
            </a:pPr>
            <a:r>
              <a:rPr sz="1299" spc="-14" dirty="0">
                <a:latin typeface="Calibri"/>
                <a:cs typeface="Calibri"/>
              </a:rPr>
              <a:t>stage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'Test'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6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'Deploy'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4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671782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971201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3271209" algn="ctr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3557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93155"/>
            <a:ext cx="523128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60" dirty="0"/>
              <a:t> </a:t>
            </a:r>
            <a:r>
              <a:rPr spc="-65" dirty="0"/>
              <a:t>étapes</a:t>
            </a:r>
            <a:r>
              <a:rPr spc="-88" dirty="0"/>
              <a:t> </a:t>
            </a:r>
            <a:r>
              <a:rPr spc="-42" dirty="0"/>
              <a:t>DSL</a:t>
            </a:r>
            <a:r>
              <a:rPr spc="-93" dirty="0"/>
              <a:t> </a:t>
            </a:r>
            <a:r>
              <a:rPr spc="-37" dirty="0"/>
              <a:t>du</a:t>
            </a:r>
            <a:r>
              <a:rPr spc="-130" dirty="0"/>
              <a:t> </a:t>
            </a:r>
            <a:r>
              <a:rPr spc="-60" dirty="0"/>
              <a:t>pipeline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407" y="1535779"/>
            <a:ext cx="3705648" cy="400774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Shell/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Bash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*nix</a:t>
            </a:r>
            <a:r>
              <a:rPr sz="143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sh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30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sh('make'),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sh('rm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-rf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/')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121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Windows</a:t>
            </a:r>
            <a:r>
              <a:rPr sz="1439" b="1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bat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25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bat('C:\Program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Files\..')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git('https://github.com/..')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gestion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des fichiers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19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readFile('my.config')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writeFile(file: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'README.md‘,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text: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'Hello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World')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fileExists('filename.txt')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84</a:t>
            </a:r>
          </a:p>
        </p:txBody>
      </p:sp>
    </p:spTree>
    <p:extLst>
      <p:ext uri="{BB962C8B-B14F-4D97-AF65-F5344CB8AC3E}">
        <p14:creationId xmlns:p14="http://schemas.microsoft.com/office/powerpoint/2010/main" val="2981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805" y="834099"/>
            <a:ext cx="2415420" cy="51191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3249" spc="-70" dirty="0">
                <a:solidFill>
                  <a:srgbClr val="3F3F3F"/>
                </a:solidFill>
                <a:latin typeface="Calibri"/>
                <a:cs typeface="Calibri"/>
              </a:rPr>
              <a:t>Stash</a:t>
            </a:r>
            <a:r>
              <a:rPr sz="3249" spc="-9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49" spc="-79" dirty="0">
                <a:solidFill>
                  <a:srgbClr val="3F3F3F"/>
                </a:solidFill>
                <a:latin typeface="Calibri"/>
                <a:cs typeface="Calibri"/>
              </a:rPr>
              <a:t>/Unstash</a:t>
            </a:r>
            <a:endParaRPr sz="324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6851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l'espace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travail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(alias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exécuteur/nœud)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84239"/>
            <a:ext cx="7805732" cy="26749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049" y="4710599"/>
            <a:ext cx="5109514" cy="139196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85</a:t>
            </a:r>
          </a:p>
        </p:txBody>
      </p:sp>
    </p:spTree>
    <p:extLst>
      <p:ext uri="{BB962C8B-B14F-4D97-AF65-F5344CB8AC3E}">
        <p14:creationId xmlns:p14="http://schemas.microsoft.com/office/powerpoint/2010/main" val="8706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206293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84" dirty="0"/>
              <a:t>D</a:t>
            </a:r>
            <a:r>
              <a:rPr spc="-60" dirty="0"/>
              <a:t>o</a:t>
            </a:r>
            <a:r>
              <a:rPr spc="-42" dirty="0"/>
              <a:t>c</a:t>
            </a:r>
            <a:r>
              <a:rPr spc="-213" dirty="0"/>
              <a:t>k</a:t>
            </a:r>
            <a:r>
              <a:rPr spc="-56" dirty="0"/>
              <a:t>e</a:t>
            </a:r>
            <a:r>
              <a:rPr spc="-14"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950" y="1523073"/>
            <a:ext cx="6441710" cy="109514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Docker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Pas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besoin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d'installer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maître/esclave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8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images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existants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Dockerfile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93" y="2948086"/>
            <a:ext cx="3878346" cy="211519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24755" algn="just">
              <a:lnSpc>
                <a:spcPct val="150400"/>
              </a:lnSpc>
              <a:spcBef>
                <a:spcPts val="84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b="1" spc="-5" dirty="0">
                <a:solidFill>
                  <a:srgbClr val="333333"/>
                </a:solidFill>
                <a:latin typeface="Arial"/>
                <a:cs typeface="Arial"/>
              </a:rPr>
              <a:t>reuseNode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est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un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et en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retournant true,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 docker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s'exécuterait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pipeline.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ce cas,</a:t>
            </a:r>
            <a:r>
              <a:rPr sz="1299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 est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«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any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»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, ce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qui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signifie</a:t>
            </a:r>
            <a:r>
              <a:rPr sz="1299" spc="-2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que</a:t>
            </a:r>
            <a:r>
              <a:rPr sz="1299" spc="-2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serait</a:t>
            </a:r>
            <a:endParaRPr sz="1299">
              <a:latin typeface="Arial MT"/>
              <a:cs typeface="Arial MT"/>
            </a:endParaRPr>
          </a:p>
          <a:p>
            <a:pPr marL="11788" marR="308260">
              <a:lnSpc>
                <a:spcPct val="150000"/>
              </a:lnSpc>
              <a:spcBef>
                <a:spcPts val="14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exécuté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n'importe quel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nœud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disponible. Par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défaut,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ce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renvoie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false.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202" y="2645290"/>
            <a:ext cx="4975247" cy="3495817"/>
            <a:chOff x="4940807" y="2849879"/>
            <a:chExt cx="5360035" cy="3766185"/>
          </a:xfrm>
        </p:grpSpPr>
        <p:sp>
          <p:nvSpPr>
            <p:cNvPr id="9" name="object 9"/>
            <p:cNvSpPr/>
            <p:nvPr/>
          </p:nvSpPr>
          <p:spPr>
            <a:xfrm>
              <a:off x="4946903" y="2855975"/>
              <a:ext cx="5346700" cy="3752215"/>
            </a:xfrm>
            <a:custGeom>
              <a:avLst/>
              <a:gdLst/>
              <a:ahLst/>
              <a:cxnLst/>
              <a:rect l="l" t="t" r="r" b="b"/>
              <a:pathLst>
                <a:path w="5346700" h="3752215">
                  <a:moveTo>
                    <a:pt x="5346192" y="3752088"/>
                  </a:moveTo>
                  <a:lnTo>
                    <a:pt x="0" y="3752088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375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0807" y="2849879"/>
              <a:ext cx="5360035" cy="3766185"/>
            </a:xfrm>
            <a:custGeom>
              <a:avLst/>
              <a:gdLst/>
              <a:ahLst/>
              <a:cxnLst/>
              <a:rect l="l" t="t" r="r" b="b"/>
              <a:pathLst>
                <a:path w="5360034" h="3766184">
                  <a:moveTo>
                    <a:pt x="5356860" y="3765804"/>
                  </a:moveTo>
                  <a:lnTo>
                    <a:pt x="3048" y="3765804"/>
                  </a:lnTo>
                  <a:lnTo>
                    <a:pt x="0" y="3762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750564"/>
                  </a:lnTo>
                  <a:lnTo>
                    <a:pt x="6096" y="3750564"/>
                  </a:lnTo>
                  <a:lnTo>
                    <a:pt x="13716" y="3758184"/>
                  </a:lnTo>
                  <a:lnTo>
                    <a:pt x="5359907" y="3758184"/>
                  </a:lnTo>
                  <a:lnTo>
                    <a:pt x="5359907" y="3762756"/>
                  </a:lnTo>
                  <a:lnTo>
                    <a:pt x="5356860" y="3765804"/>
                  </a:lnTo>
                  <a:close/>
                </a:path>
                <a:path w="5360034" h="376618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360034" h="3766184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5346192" y="6096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3750564"/>
                  </a:lnTo>
                  <a:lnTo>
                    <a:pt x="5352287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13716"/>
                  </a:moveTo>
                  <a:lnTo>
                    <a:pt x="5352287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3766184">
                  <a:moveTo>
                    <a:pt x="13716" y="3758184"/>
                  </a:moveTo>
                  <a:lnTo>
                    <a:pt x="6096" y="3750564"/>
                  </a:lnTo>
                  <a:lnTo>
                    <a:pt x="13716" y="3750564"/>
                  </a:lnTo>
                  <a:lnTo>
                    <a:pt x="13716" y="3758184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13716" y="3758184"/>
                  </a:lnTo>
                  <a:lnTo>
                    <a:pt x="13716" y="3750564"/>
                  </a:lnTo>
                  <a:lnTo>
                    <a:pt x="5346192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3758184"/>
                  </a:moveTo>
                  <a:lnTo>
                    <a:pt x="5346192" y="3758184"/>
                  </a:lnTo>
                  <a:lnTo>
                    <a:pt x="5352287" y="3750564"/>
                  </a:lnTo>
                  <a:lnTo>
                    <a:pt x="5359907" y="3750564"/>
                  </a:lnTo>
                  <a:lnTo>
                    <a:pt x="5359907" y="37581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676" y="2894075"/>
              <a:ext cx="866140" cy="645160"/>
            </a:xfrm>
            <a:custGeom>
              <a:avLst/>
              <a:gdLst/>
              <a:ahLst/>
              <a:cxnLst/>
              <a:rect l="l" t="t" r="r" b="b"/>
              <a:pathLst>
                <a:path w="866139" h="645160">
                  <a:moveTo>
                    <a:pt x="865619" y="214884"/>
                  </a:move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292"/>
                  </a:lnTo>
                  <a:lnTo>
                    <a:pt x="161531" y="644652"/>
                  </a:lnTo>
                  <a:lnTo>
                    <a:pt x="652272" y="644652"/>
                  </a:lnTo>
                  <a:lnTo>
                    <a:pt x="713219" y="644652"/>
                  </a:lnTo>
                  <a:lnTo>
                    <a:pt x="713219" y="431292"/>
                  </a:lnTo>
                  <a:lnTo>
                    <a:pt x="865619" y="431292"/>
                  </a:lnTo>
                  <a:lnTo>
                    <a:pt x="865619" y="214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729" y="3281859"/>
            <a:ext cx="118413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16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2523" y="328185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41622" y="3481316"/>
            <a:ext cx="4727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t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1569" y="3679359"/>
            <a:ext cx="3591891" cy="597077"/>
          </a:xfrm>
          <a:custGeom>
            <a:avLst/>
            <a:gdLst/>
            <a:ahLst/>
            <a:cxnLst/>
            <a:rect l="l" t="t" r="r" b="b"/>
            <a:pathLst>
              <a:path w="3869690" h="643254">
                <a:moveTo>
                  <a:pt x="3869436" y="426720"/>
                </a:moveTo>
                <a:lnTo>
                  <a:pt x="2525268" y="426720"/>
                </a:lnTo>
                <a:lnTo>
                  <a:pt x="2525268" y="213360"/>
                </a:lnTo>
                <a:lnTo>
                  <a:pt x="2043684" y="213360"/>
                </a:lnTo>
                <a:lnTo>
                  <a:pt x="589775" y="213360"/>
                </a:lnTo>
                <a:lnTo>
                  <a:pt x="589775" y="0"/>
                </a:lnTo>
                <a:lnTo>
                  <a:pt x="528815" y="0"/>
                </a:lnTo>
                <a:lnTo>
                  <a:pt x="0" y="0"/>
                </a:lnTo>
                <a:lnTo>
                  <a:pt x="0" y="216408"/>
                </a:lnTo>
                <a:lnTo>
                  <a:pt x="161531" y="216408"/>
                </a:lnTo>
                <a:lnTo>
                  <a:pt x="161531" y="426720"/>
                </a:lnTo>
                <a:lnTo>
                  <a:pt x="161531" y="429768"/>
                </a:lnTo>
                <a:lnTo>
                  <a:pt x="161531" y="643128"/>
                </a:lnTo>
                <a:lnTo>
                  <a:pt x="460248" y="643128"/>
                </a:lnTo>
                <a:lnTo>
                  <a:pt x="460248" y="429768"/>
                </a:lnTo>
                <a:lnTo>
                  <a:pt x="499859" y="429768"/>
                </a:lnTo>
                <a:lnTo>
                  <a:pt x="499859" y="643128"/>
                </a:lnTo>
                <a:lnTo>
                  <a:pt x="539496" y="643128"/>
                </a:lnTo>
                <a:lnTo>
                  <a:pt x="594347" y="643128"/>
                </a:lnTo>
                <a:lnTo>
                  <a:pt x="3869436" y="643128"/>
                </a:lnTo>
                <a:lnTo>
                  <a:pt x="3869436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5841516" y="4274903"/>
            <a:ext cx="7344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u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5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5299" y="4274903"/>
            <a:ext cx="28174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</a:t>
            </a:r>
            <a:r>
              <a:rPr sz="1299" spc="5" dirty="0">
                <a:latin typeface="Calibri"/>
                <a:cs typeface="Calibri"/>
              </a:rPr>
              <a:t>u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610" y="4472959"/>
            <a:ext cx="1031475" cy="796887"/>
          </a:xfrm>
          <a:custGeom>
            <a:avLst/>
            <a:gdLst/>
            <a:ahLst/>
            <a:cxnLst/>
            <a:rect l="l" t="t" r="r" b="b"/>
            <a:pathLst>
              <a:path w="1111250" h="858520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  <a:path w="1111250" h="858520">
                <a:moveTo>
                  <a:pt x="755904" y="641604"/>
                </a:moveTo>
                <a:lnTo>
                  <a:pt x="477024" y="641604"/>
                </a:lnTo>
                <a:lnTo>
                  <a:pt x="477024" y="426707"/>
                </a:lnTo>
                <a:lnTo>
                  <a:pt x="416052" y="426707"/>
                </a:lnTo>
                <a:lnTo>
                  <a:pt x="416052" y="641604"/>
                </a:lnTo>
                <a:lnTo>
                  <a:pt x="376440" y="641604"/>
                </a:lnTo>
                <a:lnTo>
                  <a:pt x="376440" y="426707"/>
                </a:lnTo>
                <a:lnTo>
                  <a:pt x="60972" y="426707"/>
                </a:lnTo>
                <a:lnTo>
                  <a:pt x="60972" y="213347"/>
                </a:lnTo>
                <a:lnTo>
                  <a:pt x="0" y="213347"/>
                </a:lnTo>
                <a:lnTo>
                  <a:pt x="0" y="426707"/>
                </a:lnTo>
                <a:lnTo>
                  <a:pt x="0" y="429755"/>
                </a:lnTo>
                <a:lnTo>
                  <a:pt x="0" y="643115"/>
                </a:lnTo>
                <a:lnTo>
                  <a:pt x="161556" y="643115"/>
                </a:lnTo>
                <a:lnTo>
                  <a:pt x="161556" y="857999"/>
                </a:lnTo>
                <a:lnTo>
                  <a:pt x="364236" y="857999"/>
                </a:lnTo>
                <a:lnTo>
                  <a:pt x="443484" y="857999"/>
                </a:lnTo>
                <a:lnTo>
                  <a:pt x="755904" y="857999"/>
                </a:lnTo>
                <a:lnTo>
                  <a:pt x="755904" y="641604"/>
                </a:lnTo>
                <a:close/>
              </a:path>
              <a:path w="1111250" h="858520">
                <a:moveTo>
                  <a:pt x="1111008" y="641604"/>
                </a:moveTo>
                <a:lnTo>
                  <a:pt x="797052" y="641604"/>
                </a:lnTo>
                <a:lnTo>
                  <a:pt x="797052" y="857999"/>
                </a:lnTo>
                <a:lnTo>
                  <a:pt x="1111008" y="857999"/>
                </a:lnTo>
                <a:lnTo>
                  <a:pt x="1111008" y="641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6280099" y="5046796"/>
            <a:ext cx="2929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1834" y="5266535"/>
            <a:ext cx="656608" cy="796887"/>
          </a:xfrm>
          <a:custGeom>
            <a:avLst/>
            <a:gdLst/>
            <a:ahLst/>
            <a:cxnLst/>
            <a:rect l="l" t="t" r="r" b="b"/>
            <a:pathLst>
              <a:path w="707389" h="858520">
                <a:moveTo>
                  <a:pt x="60947" y="641604"/>
                </a:moveTo>
                <a:lnTo>
                  <a:pt x="0" y="641604"/>
                </a:lnTo>
                <a:lnTo>
                  <a:pt x="0" y="858024"/>
                </a:lnTo>
                <a:lnTo>
                  <a:pt x="60947" y="858024"/>
                </a:lnTo>
                <a:lnTo>
                  <a:pt x="60947" y="641604"/>
                </a:lnTo>
                <a:close/>
              </a:path>
              <a:path w="707389" h="858520">
                <a:moveTo>
                  <a:pt x="222504" y="426720"/>
                </a:moveTo>
                <a:lnTo>
                  <a:pt x="161531" y="426720"/>
                </a:lnTo>
                <a:lnTo>
                  <a:pt x="161531" y="643140"/>
                </a:lnTo>
                <a:lnTo>
                  <a:pt x="222504" y="643140"/>
                </a:lnTo>
                <a:lnTo>
                  <a:pt x="222504" y="426720"/>
                </a:lnTo>
                <a:close/>
              </a:path>
              <a:path w="707389" h="858520">
                <a:moveTo>
                  <a:pt x="384035" y="213372"/>
                </a:moveTo>
                <a:lnTo>
                  <a:pt x="323088" y="213372"/>
                </a:lnTo>
                <a:lnTo>
                  <a:pt x="323088" y="429768"/>
                </a:lnTo>
                <a:lnTo>
                  <a:pt x="384035" y="429768"/>
                </a:lnTo>
                <a:lnTo>
                  <a:pt x="384035" y="213372"/>
                </a:lnTo>
                <a:close/>
              </a:path>
              <a:path w="707389" h="858520">
                <a:moveTo>
                  <a:pt x="707136" y="0"/>
                </a:moveTo>
                <a:lnTo>
                  <a:pt x="646163" y="0"/>
                </a:lnTo>
                <a:lnTo>
                  <a:pt x="646163" y="216420"/>
                </a:lnTo>
                <a:lnTo>
                  <a:pt x="707136" y="216420"/>
                </a:lnTo>
                <a:lnTo>
                  <a:pt x="707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4866860" y="2650950"/>
            <a:ext cx="4962869" cy="3409513"/>
          </a:xfrm>
          <a:prstGeom prst="rect">
            <a:avLst/>
          </a:prstGeom>
        </p:spPr>
        <p:txBody>
          <a:bodyPr vert="horz" wrap="square" lIns="0" tIns="24755" rIns="0" bIns="0" rtlCol="0">
            <a:spAutoFit/>
          </a:bodyPr>
          <a:lstStyle/>
          <a:p>
            <a:pPr marL="223385" marR="4078696" indent="-150299">
              <a:lnSpc>
                <a:spcPct val="100400"/>
              </a:lnSpc>
              <a:spcBef>
                <a:spcPts val="195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159375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spc="-14" dirty="0">
                <a:latin typeface="Calibri"/>
                <a:cs typeface="Calibri"/>
              </a:rPr>
              <a:t>docker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5" dirty="0">
                <a:latin typeface="Calibri"/>
                <a:cs typeface="Calibri"/>
              </a:rPr>
              <a:t>image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'maven:3.6.0-jdk-8-alpine'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9" dirty="0">
                <a:latin typeface="Calibri"/>
                <a:cs typeface="Calibri"/>
              </a:rPr>
              <a:t>args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'-v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/root/.m2/repository:/root/.m2/repository'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822812"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mvn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28977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53" y="834099"/>
            <a:ext cx="408352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Paralléliser</a:t>
            </a:r>
            <a:r>
              <a:rPr spc="-56" dirty="0"/>
              <a:t> </a:t>
            </a:r>
            <a:r>
              <a:rPr spc="-51" dirty="0"/>
              <a:t>des</a:t>
            </a:r>
            <a:r>
              <a:rPr spc="-88" dirty="0"/>
              <a:t> </a:t>
            </a:r>
            <a:r>
              <a:rPr spc="-60" dirty="0"/>
              <a:t>tâches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73" y="1586705"/>
            <a:ext cx="4045151" cy="866302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256981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force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aussi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parallélisation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tâches.</a:t>
            </a:r>
            <a:endParaRPr sz="1624">
              <a:latin typeface="Calibri"/>
              <a:cs typeface="Calibri"/>
            </a:endParaRPr>
          </a:p>
          <a:p>
            <a:pPr marL="11788">
              <a:spcBef>
                <a:spcPts val="914"/>
              </a:spcBef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cela,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clé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parallel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implémenté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758" y="804415"/>
            <a:ext cx="49805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i</a:t>
            </a: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eli</a:t>
            </a:r>
            <a:r>
              <a:rPr sz="975" spc="-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9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9674" y="971826"/>
            <a:ext cx="59059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agent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none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674" y="1124602"/>
            <a:ext cx="39844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stages</a:t>
            </a:r>
            <a:r>
              <a:rPr sz="975" spc="-46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244" y="1270304"/>
            <a:ext cx="868797" cy="153248"/>
          </a:xfrm>
          <a:custGeom>
            <a:avLst/>
            <a:gdLst/>
            <a:ahLst/>
            <a:cxnLst/>
            <a:rect l="l" t="t" r="r" b="b"/>
            <a:pathLst>
              <a:path w="935990" h="165100">
                <a:moveTo>
                  <a:pt x="568452" y="0"/>
                </a:moveTo>
                <a:lnTo>
                  <a:pt x="355104" y="0"/>
                </a:lnTo>
                <a:lnTo>
                  <a:pt x="326136" y="0"/>
                </a:lnTo>
                <a:lnTo>
                  <a:pt x="284988" y="0"/>
                </a:lnTo>
                <a:lnTo>
                  <a:pt x="0" y="0"/>
                </a:lnTo>
                <a:lnTo>
                  <a:pt x="0" y="164592"/>
                </a:lnTo>
                <a:lnTo>
                  <a:pt x="284988" y="164592"/>
                </a:lnTo>
                <a:lnTo>
                  <a:pt x="326136" y="164592"/>
                </a:lnTo>
                <a:lnTo>
                  <a:pt x="355104" y="164592"/>
                </a:lnTo>
                <a:lnTo>
                  <a:pt x="568452" y="164592"/>
                </a:lnTo>
                <a:lnTo>
                  <a:pt x="568452" y="0"/>
                </a:lnTo>
                <a:close/>
              </a:path>
              <a:path w="935990" h="165100">
                <a:moveTo>
                  <a:pt x="935736" y="0"/>
                </a:moveTo>
                <a:lnTo>
                  <a:pt x="894588" y="0"/>
                </a:lnTo>
                <a:lnTo>
                  <a:pt x="598932" y="0"/>
                </a:lnTo>
                <a:lnTo>
                  <a:pt x="598932" y="164592"/>
                </a:lnTo>
                <a:lnTo>
                  <a:pt x="894588" y="164592"/>
                </a:lnTo>
                <a:lnTo>
                  <a:pt x="935736" y="164592"/>
                </a:lnTo>
                <a:lnTo>
                  <a:pt x="93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64255" y="1270305"/>
            <a:ext cx="88058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stage</a:t>
            </a:r>
            <a:r>
              <a:rPr sz="975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'Run</a:t>
            </a:r>
            <a:r>
              <a:rPr sz="975" spc="-37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Tests'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5351" y="127030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20" y="0"/>
                </a:lnTo>
                <a:lnTo>
                  <a:pt x="45720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6453588" y="125147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7412" y="1418837"/>
            <a:ext cx="455617" cy="153248"/>
          </a:xfrm>
          <a:custGeom>
            <a:avLst/>
            <a:gdLst/>
            <a:ahLst/>
            <a:cxnLst/>
            <a:rect l="l" t="t" r="r" b="b"/>
            <a:pathLst>
              <a:path w="490854" h="165100">
                <a:moveTo>
                  <a:pt x="414528" y="0"/>
                </a:moveTo>
                <a:lnTo>
                  <a:pt x="0" y="0"/>
                </a:lnTo>
                <a:lnTo>
                  <a:pt x="0" y="164592"/>
                </a:lnTo>
                <a:lnTo>
                  <a:pt x="414528" y="164592"/>
                </a:lnTo>
                <a:lnTo>
                  <a:pt x="414528" y="0"/>
                </a:lnTo>
                <a:close/>
              </a:path>
              <a:path w="490854" h="165100">
                <a:moveTo>
                  <a:pt x="490728" y="0"/>
                </a:moveTo>
                <a:lnTo>
                  <a:pt x="445020" y="0"/>
                </a:lnTo>
                <a:lnTo>
                  <a:pt x="445020" y="164592"/>
                </a:lnTo>
                <a:lnTo>
                  <a:pt x="490728" y="164592"/>
                </a:lnTo>
                <a:lnTo>
                  <a:pt x="490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5677422" y="1399974"/>
            <a:ext cx="46799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975" b="1" spc="-9" dirty="0">
                <a:latin typeface="Calibri"/>
                <a:cs typeface="Calibri"/>
              </a:rPr>
              <a:t>p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spc="-28" dirty="0">
                <a:latin typeface="Calibri"/>
                <a:cs typeface="Calibri"/>
              </a:rPr>
              <a:t>r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dirty="0">
                <a:latin typeface="Calibri"/>
                <a:cs typeface="Calibri"/>
              </a:rPr>
              <a:t>ll</a:t>
            </a:r>
            <a:r>
              <a:rPr sz="975" b="1" spc="-5" dirty="0">
                <a:latin typeface="Calibri"/>
                <a:cs typeface="Calibri"/>
              </a:rPr>
              <a:t>e</a:t>
            </a:r>
            <a:r>
              <a:rPr sz="975" b="1" dirty="0">
                <a:latin typeface="Calibri"/>
                <a:cs typeface="Calibri"/>
              </a:rPr>
              <a:t>l</a:t>
            </a:r>
            <a:r>
              <a:rPr sz="975" b="1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0591" y="1567370"/>
            <a:ext cx="128374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9" dirty="0">
                <a:latin typeface="Calibri"/>
                <a:cs typeface="Calibri"/>
              </a:rPr>
              <a:t>stage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'Test</a:t>
            </a:r>
            <a:r>
              <a:rPr sz="975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On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Windows'</a:t>
            </a:r>
            <a:r>
              <a:rPr sz="975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2017" y="1567370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20" y="0"/>
                </a:lnTo>
                <a:lnTo>
                  <a:pt x="45720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7080267" y="154852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173" y="1715902"/>
            <a:ext cx="36543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a</a:t>
            </a:r>
            <a:r>
              <a:rPr sz="975" spc="-23" dirty="0">
                <a:latin typeface="Calibri"/>
                <a:cs typeface="Calibri"/>
              </a:rPr>
              <a:t>g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1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t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8340" y="1864435"/>
            <a:ext cx="83107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"windows"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173" y="2014382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5893390" y="1995532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391" y="216291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6579" y="216291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6184847" y="214408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8340" y="2315691"/>
            <a:ext cx="948368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ba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-5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n-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975" spc="-23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s.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bat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5173" y="2459978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893390" y="244113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6391" y="2608512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8340" y="2761288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32923" y="2758459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1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5905161" y="3055523"/>
            <a:ext cx="156195" cy="301780"/>
          </a:xfrm>
          <a:custGeom>
            <a:avLst/>
            <a:gdLst/>
            <a:ahLst/>
            <a:cxnLst/>
            <a:rect l="l" t="t" r="r" b="b"/>
            <a:pathLst>
              <a:path w="168275" h="325120">
                <a:moveTo>
                  <a:pt x="45720" y="160020"/>
                </a:moveTo>
                <a:lnTo>
                  <a:pt x="0" y="160020"/>
                </a:lnTo>
                <a:lnTo>
                  <a:pt x="0" y="324612"/>
                </a:lnTo>
                <a:lnTo>
                  <a:pt x="45720" y="324612"/>
                </a:lnTo>
                <a:lnTo>
                  <a:pt x="45720" y="160020"/>
                </a:lnTo>
                <a:close/>
              </a:path>
              <a:path w="168275" h="325120">
                <a:moveTo>
                  <a:pt x="167652" y="0"/>
                </a:moveTo>
                <a:lnTo>
                  <a:pt x="121920" y="0"/>
                </a:lnTo>
                <a:lnTo>
                  <a:pt x="121920" y="164592"/>
                </a:lnTo>
                <a:lnTo>
                  <a:pt x="167652" y="164592"/>
                </a:lnTo>
                <a:lnTo>
                  <a:pt x="16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93390" y="3036696"/>
            <a:ext cx="179771" cy="31258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24954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85487" y="350253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6873717" y="3483699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811810" y="3352589"/>
          <a:ext cx="1062714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946">
                <a:tc gridSpan="3">
                  <a:txBody>
                    <a:bodyPr/>
                    <a:lstStyle/>
                    <a:p>
                      <a:pPr marR="3175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 gridSpan="3"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2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1000" b="1" spc="-20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000" spc="-2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'Test</a:t>
                      </a:r>
                      <a:r>
                        <a:rPr sz="1000" spc="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Linux'</a:t>
                      </a:r>
                      <a:r>
                        <a:rPr sz="10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018340" y="3799600"/>
            <a:ext cx="623011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"linux"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05173" y="394813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2" name="object 42"/>
          <p:cNvSpPr txBox="1"/>
          <p:nvPr/>
        </p:nvSpPr>
        <p:spPr>
          <a:xfrm>
            <a:off x="5893390" y="3929320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26391" y="409666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6579" y="409666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5" name="object 45"/>
          <p:cNvSpPr txBox="1"/>
          <p:nvPr/>
        </p:nvSpPr>
        <p:spPr>
          <a:xfrm>
            <a:off x="6184847" y="4077784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8340" y="4249441"/>
            <a:ext cx="84816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sh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"run-tests.sh"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5173" y="439514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893390" y="437630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26391" y="4543677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18340" y="4696453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132923" y="4692208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2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5336495" y="4990688"/>
            <a:ext cx="724390" cy="1045621"/>
          </a:xfrm>
          <a:custGeom>
            <a:avLst/>
            <a:gdLst/>
            <a:ahLst/>
            <a:cxnLst/>
            <a:rect l="l" t="t" r="r" b="b"/>
            <a:pathLst>
              <a:path w="780414" h="1126490">
                <a:moveTo>
                  <a:pt x="45732" y="961644"/>
                </a:moveTo>
                <a:lnTo>
                  <a:pt x="0" y="961644"/>
                </a:lnTo>
                <a:lnTo>
                  <a:pt x="0" y="1126236"/>
                </a:lnTo>
                <a:lnTo>
                  <a:pt x="45732" y="1126236"/>
                </a:lnTo>
                <a:lnTo>
                  <a:pt x="45732" y="961644"/>
                </a:lnTo>
                <a:close/>
              </a:path>
              <a:path w="780414" h="1126490">
                <a:moveTo>
                  <a:pt x="167652" y="801636"/>
                </a:moveTo>
                <a:lnTo>
                  <a:pt x="121932" y="801636"/>
                </a:lnTo>
                <a:lnTo>
                  <a:pt x="121932" y="966216"/>
                </a:lnTo>
                <a:lnTo>
                  <a:pt x="167652" y="966216"/>
                </a:lnTo>
                <a:lnTo>
                  <a:pt x="167652" y="801636"/>
                </a:lnTo>
                <a:close/>
              </a:path>
              <a:path w="780414" h="1126490">
                <a:moveTo>
                  <a:pt x="291084" y="640080"/>
                </a:moveTo>
                <a:lnTo>
                  <a:pt x="245364" y="640080"/>
                </a:lnTo>
                <a:lnTo>
                  <a:pt x="245364" y="804684"/>
                </a:lnTo>
                <a:lnTo>
                  <a:pt x="291084" y="804684"/>
                </a:lnTo>
                <a:lnTo>
                  <a:pt x="291084" y="640080"/>
                </a:lnTo>
                <a:close/>
              </a:path>
              <a:path w="780414" h="1126490">
                <a:moveTo>
                  <a:pt x="413016" y="480060"/>
                </a:moveTo>
                <a:lnTo>
                  <a:pt x="367284" y="480060"/>
                </a:lnTo>
                <a:lnTo>
                  <a:pt x="367284" y="644652"/>
                </a:lnTo>
                <a:lnTo>
                  <a:pt x="413016" y="644652"/>
                </a:lnTo>
                <a:lnTo>
                  <a:pt x="413016" y="480060"/>
                </a:lnTo>
                <a:close/>
              </a:path>
              <a:path w="780414" h="1126490">
                <a:moveTo>
                  <a:pt x="534936" y="320052"/>
                </a:moveTo>
                <a:lnTo>
                  <a:pt x="489216" y="320052"/>
                </a:lnTo>
                <a:lnTo>
                  <a:pt x="489216" y="484632"/>
                </a:lnTo>
                <a:lnTo>
                  <a:pt x="534936" y="484632"/>
                </a:lnTo>
                <a:lnTo>
                  <a:pt x="534936" y="320052"/>
                </a:lnTo>
                <a:close/>
              </a:path>
              <a:path w="780414" h="1126490">
                <a:moveTo>
                  <a:pt x="658368" y="160032"/>
                </a:moveTo>
                <a:lnTo>
                  <a:pt x="612648" y="160032"/>
                </a:lnTo>
                <a:lnTo>
                  <a:pt x="612648" y="324612"/>
                </a:lnTo>
                <a:lnTo>
                  <a:pt x="658368" y="324612"/>
                </a:lnTo>
                <a:lnTo>
                  <a:pt x="658368" y="160032"/>
                </a:lnTo>
                <a:close/>
              </a:path>
              <a:path w="780414" h="1126490">
                <a:moveTo>
                  <a:pt x="780300" y="0"/>
                </a:moveTo>
                <a:lnTo>
                  <a:pt x="734568" y="0"/>
                </a:lnTo>
                <a:lnTo>
                  <a:pt x="734568" y="164604"/>
                </a:lnTo>
                <a:lnTo>
                  <a:pt x="780300" y="164604"/>
                </a:lnTo>
                <a:lnTo>
                  <a:pt x="780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5324758" y="4971875"/>
            <a:ext cx="748556" cy="106278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93143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579976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465632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352465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239299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24954">
              <a:spcBef>
                <a:spcPts val="9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75087" y="2786750"/>
            <a:ext cx="4998234" cy="1339739"/>
            <a:chOff x="0" y="3002279"/>
            <a:chExt cx="5384800" cy="144335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09900"/>
              <a:ext cx="5376671" cy="14279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0" y="3002279"/>
              <a:ext cx="5384800" cy="1443355"/>
            </a:xfrm>
            <a:custGeom>
              <a:avLst/>
              <a:gdLst/>
              <a:ahLst/>
              <a:cxnLst/>
              <a:rect l="l" t="t" r="r" b="b"/>
              <a:pathLst>
                <a:path w="5384800" h="1443354">
                  <a:moveTo>
                    <a:pt x="5376672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382767" y="0"/>
                  </a:lnTo>
                  <a:lnTo>
                    <a:pt x="5384292" y="1524"/>
                  </a:lnTo>
                  <a:lnTo>
                    <a:pt x="5384292" y="3048"/>
                  </a:lnTo>
                  <a:lnTo>
                    <a:pt x="5376672" y="3048"/>
                  </a:lnTo>
                  <a:lnTo>
                    <a:pt x="5376672" y="7620"/>
                  </a:lnTo>
                  <a:close/>
                </a:path>
                <a:path w="5384800" h="1443354">
                  <a:moveTo>
                    <a:pt x="5376672" y="1440180"/>
                  </a:moveTo>
                  <a:lnTo>
                    <a:pt x="5376672" y="3048"/>
                  </a:lnTo>
                  <a:lnTo>
                    <a:pt x="5381244" y="7620"/>
                  </a:lnTo>
                  <a:lnTo>
                    <a:pt x="5384292" y="7620"/>
                  </a:lnTo>
                  <a:lnTo>
                    <a:pt x="5384292" y="1435607"/>
                  </a:lnTo>
                  <a:lnTo>
                    <a:pt x="5381244" y="1435607"/>
                  </a:lnTo>
                  <a:lnTo>
                    <a:pt x="5376672" y="1440180"/>
                  </a:lnTo>
                  <a:close/>
                </a:path>
                <a:path w="5384800" h="1443354">
                  <a:moveTo>
                    <a:pt x="5384292" y="7620"/>
                  </a:moveTo>
                  <a:lnTo>
                    <a:pt x="5381244" y="7620"/>
                  </a:lnTo>
                  <a:lnTo>
                    <a:pt x="5376672" y="3048"/>
                  </a:lnTo>
                  <a:lnTo>
                    <a:pt x="5384292" y="3048"/>
                  </a:lnTo>
                  <a:lnTo>
                    <a:pt x="5384292" y="7620"/>
                  </a:lnTo>
                  <a:close/>
                </a:path>
                <a:path w="5384800" h="1443354">
                  <a:moveTo>
                    <a:pt x="5382767" y="1443228"/>
                  </a:moveTo>
                  <a:lnTo>
                    <a:pt x="0" y="1443228"/>
                  </a:lnTo>
                  <a:lnTo>
                    <a:pt x="0" y="1435607"/>
                  </a:lnTo>
                  <a:lnTo>
                    <a:pt x="5376672" y="1435607"/>
                  </a:lnTo>
                  <a:lnTo>
                    <a:pt x="5376672" y="1440180"/>
                  </a:lnTo>
                  <a:lnTo>
                    <a:pt x="5384292" y="1440180"/>
                  </a:lnTo>
                  <a:lnTo>
                    <a:pt x="5384292" y="1441703"/>
                  </a:lnTo>
                  <a:lnTo>
                    <a:pt x="5382767" y="1443228"/>
                  </a:lnTo>
                  <a:close/>
                </a:path>
                <a:path w="5384800" h="1443354">
                  <a:moveTo>
                    <a:pt x="5384292" y="1440180"/>
                  </a:moveTo>
                  <a:lnTo>
                    <a:pt x="5376672" y="1440180"/>
                  </a:lnTo>
                  <a:lnTo>
                    <a:pt x="5381244" y="1435607"/>
                  </a:lnTo>
                  <a:lnTo>
                    <a:pt x="5384292" y="1435607"/>
                  </a:lnTo>
                  <a:lnTo>
                    <a:pt x="5384292" y="1440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9212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27435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111" dirty="0"/>
              <a:t> </a:t>
            </a:r>
            <a:r>
              <a:rPr spc="-88" dirty="0"/>
              <a:t>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2" y="1541418"/>
            <a:ext cx="5466229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Déclarer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d'environnement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personnalisées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83" y="2872548"/>
            <a:ext cx="3268303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82" y="4205124"/>
            <a:ext cx="5217496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possible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0065" y="1826240"/>
            <a:ext cx="4975247" cy="990216"/>
            <a:chOff x="1793748" y="1967483"/>
            <a:chExt cx="5360035" cy="1066800"/>
          </a:xfrm>
        </p:grpSpPr>
        <p:sp>
          <p:nvSpPr>
            <p:cNvPr id="10" name="object 10"/>
            <p:cNvSpPr/>
            <p:nvPr/>
          </p:nvSpPr>
          <p:spPr>
            <a:xfrm>
              <a:off x="1801367" y="1975103"/>
              <a:ext cx="5344795" cy="1053465"/>
            </a:xfrm>
            <a:custGeom>
              <a:avLst/>
              <a:gdLst/>
              <a:ahLst/>
              <a:cxnLst/>
              <a:rect l="l" t="t" r="r" b="b"/>
              <a:pathLst>
                <a:path w="5344795" h="1053464">
                  <a:moveTo>
                    <a:pt x="5344667" y="1053084"/>
                  </a:moveTo>
                  <a:lnTo>
                    <a:pt x="0" y="1053084"/>
                  </a:lnTo>
                  <a:lnTo>
                    <a:pt x="0" y="0"/>
                  </a:lnTo>
                  <a:lnTo>
                    <a:pt x="5344667" y="0"/>
                  </a:lnTo>
                  <a:lnTo>
                    <a:pt x="5344667" y="1053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748" y="1967483"/>
              <a:ext cx="5360035" cy="1066800"/>
            </a:xfrm>
            <a:custGeom>
              <a:avLst/>
              <a:gdLst/>
              <a:ahLst/>
              <a:cxnLst/>
              <a:rect l="l" t="t" r="r" b="b"/>
              <a:pathLst>
                <a:path w="5360034" h="1066800">
                  <a:moveTo>
                    <a:pt x="5356860" y="1066800"/>
                  </a:moveTo>
                  <a:lnTo>
                    <a:pt x="3048" y="1066800"/>
                  </a:lnTo>
                  <a:lnTo>
                    <a:pt x="0" y="106375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4572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1053084"/>
                  </a:lnTo>
                  <a:lnTo>
                    <a:pt x="7620" y="1053084"/>
                  </a:lnTo>
                  <a:lnTo>
                    <a:pt x="13716" y="1060704"/>
                  </a:lnTo>
                  <a:lnTo>
                    <a:pt x="5359907" y="1060704"/>
                  </a:lnTo>
                  <a:lnTo>
                    <a:pt x="5359907" y="1063752"/>
                  </a:lnTo>
                  <a:lnTo>
                    <a:pt x="5356860" y="1066800"/>
                  </a:lnTo>
                  <a:close/>
                </a:path>
                <a:path w="5360034" h="106680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5360034" h="1066800">
                  <a:moveTo>
                    <a:pt x="534619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5240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5346192" y="7620"/>
                  </a:lnTo>
                  <a:lnTo>
                    <a:pt x="5352287" y="15240"/>
                  </a:lnTo>
                  <a:lnTo>
                    <a:pt x="5359907" y="15240"/>
                  </a:lnTo>
                  <a:lnTo>
                    <a:pt x="5359907" y="1053084"/>
                  </a:lnTo>
                  <a:lnTo>
                    <a:pt x="5352287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5240"/>
                  </a:moveTo>
                  <a:lnTo>
                    <a:pt x="5352287" y="15240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5240"/>
                  </a:lnTo>
                  <a:close/>
                </a:path>
                <a:path w="5360034" h="1066800">
                  <a:moveTo>
                    <a:pt x="13716" y="1060704"/>
                  </a:moveTo>
                  <a:lnTo>
                    <a:pt x="7620" y="1053084"/>
                  </a:lnTo>
                  <a:lnTo>
                    <a:pt x="13716" y="1053084"/>
                  </a:lnTo>
                  <a:lnTo>
                    <a:pt x="13716" y="1060704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13716" y="1060704"/>
                  </a:lnTo>
                  <a:lnTo>
                    <a:pt x="13716" y="1053084"/>
                  </a:lnTo>
                  <a:lnTo>
                    <a:pt x="5346192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060704"/>
                  </a:moveTo>
                  <a:lnTo>
                    <a:pt x="5346192" y="1060704"/>
                  </a:lnTo>
                  <a:lnTo>
                    <a:pt x="5352287" y="1053084"/>
                  </a:lnTo>
                  <a:lnTo>
                    <a:pt x="5359907" y="1053084"/>
                  </a:lnTo>
                  <a:lnTo>
                    <a:pt x="5359907" y="106070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20696" y="1865848"/>
            <a:ext cx="986680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5" dirty="0">
                <a:latin typeface="Calibri"/>
                <a:cs typeface="Calibri"/>
              </a:rPr>
              <a:t>environment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0696" y="1865849"/>
            <a:ext cx="3767537" cy="674879"/>
          </a:xfrm>
          <a:custGeom>
            <a:avLst/>
            <a:gdLst/>
            <a:ahLst/>
            <a:cxnLst/>
            <a:rect l="l" t="t" r="r" b="b"/>
            <a:pathLst>
              <a:path w="4058920" h="727075">
                <a:moveTo>
                  <a:pt x="1799831" y="240792"/>
                </a:moveTo>
                <a:lnTo>
                  <a:pt x="1162799" y="240792"/>
                </a:lnTo>
                <a:lnTo>
                  <a:pt x="1162799" y="0"/>
                </a:lnTo>
                <a:lnTo>
                  <a:pt x="1094232" y="0"/>
                </a:lnTo>
                <a:lnTo>
                  <a:pt x="1094232" y="240792"/>
                </a:lnTo>
                <a:lnTo>
                  <a:pt x="0" y="240792"/>
                </a:lnTo>
                <a:lnTo>
                  <a:pt x="0" y="481584"/>
                </a:lnTo>
                <a:lnTo>
                  <a:pt x="0" y="486156"/>
                </a:lnTo>
                <a:lnTo>
                  <a:pt x="0" y="726948"/>
                </a:lnTo>
                <a:lnTo>
                  <a:pt x="68567" y="726948"/>
                </a:lnTo>
                <a:lnTo>
                  <a:pt x="68567" y="486156"/>
                </a:lnTo>
                <a:lnTo>
                  <a:pt x="1799831" y="486156"/>
                </a:lnTo>
                <a:lnTo>
                  <a:pt x="1799831" y="240792"/>
                </a:lnTo>
                <a:close/>
              </a:path>
              <a:path w="4058920" h="727075">
                <a:moveTo>
                  <a:pt x="1943100" y="240792"/>
                </a:moveTo>
                <a:lnTo>
                  <a:pt x="1842516" y="240792"/>
                </a:lnTo>
                <a:lnTo>
                  <a:pt x="1842516" y="486156"/>
                </a:lnTo>
                <a:lnTo>
                  <a:pt x="1943100" y="486156"/>
                </a:lnTo>
                <a:lnTo>
                  <a:pt x="1943100" y="240792"/>
                </a:lnTo>
                <a:close/>
              </a:path>
              <a:path w="4058920" h="727075">
                <a:moveTo>
                  <a:pt x="4058412" y="240792"/>
                </a:moveTo>
                <a:lnTo>
                  <a:pt x="4058412" y="240792"/>
                </a:lnTo>
                <a:lnTo>
                  <a:pt x="1988807" y="240792"/>
                </a:lnTo>
                <a:lnTo>
                  <a:pt x="1988807" y="486156"/>
                </a:lnTo>
                <a:lnTo>
                  <a:pt x="4058412" y="486156"/>
                </a:lnTo>
                <a:lnTo>
                  <a:pt x="4058412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947137" y="1833315"/>
            <a:ext cx="4961101" cy="692385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1089224">
              <a:spcBef>
                <a:spcPts val="218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AWS_ACCESS_KEY_ID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credentials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'my-aws-key'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0697" y="2534953"/>
            <a:ext cx="669575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9" dirty="0">
                <a:latin typeface="Calibri"/>
                <a:cs typeface="Calibri"/>
              </a:rPr>
              <a:t>sh</a:t>
            </a:r>
            <a:r>
              <a:rPr sz="1439" spc="-60" dirty="0"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808080"/>
                </a:solidFill>
                <a:latin typeface="Calibri"/>
                <a:cs typeface="Calibri"/>
              </a:rPr>
              <a:t>"echo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507" y="2534952"/>
            <a:ext cx="1840741" cy="228103"/>
          </a:xfrm>
          <a:custGeom>
            <a:avLst/>
            <a:gdLst/>
            <a:ahLst/>
            <a:cxnLst/>
            <a:rect l="l" t="t" r="r" b="b"/>
            <a:pathLst>
              <a:path w="1983104" h="245744">
                <a:moveTo>
                  <a:pt x="1982724" y="0"/>
                </a:moveTo>
                <a:lnTo>
                  <a:pt x="1901952" y="0"/>
                </a:lnTo>
                <a:lnTo>
                  <a:pt x="0" y="0"/>
                </a:lnTo>
                <a:lnTo>
                  <a:pt x="0" y="245376"/>
                </a:lnTo>
                <a:lnTo>
                  <a:pt x="1901952" y="245376"/>
                </a:lnTo>
                <a:lnTo>
                  <a:pt x="1982724" y="245376"/>
                </a:lnTo>
                <a:lnTo>
                  <a:pt x="1982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719485" y="2514666"/>
            <a:ext cx="1840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1439" b="1" spc="5" dirty="0">
                <a:solidFill>
                  <a:srgbClr val="808080"/>
                </a:solidFill>
                <a:latin typeface="Calibri"/>
                <a:cs typeface="Calibri"/>
              </a:rPr>
              <a:t>$AWS_ACCESS_KEY_ID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45286" y="3239421"/>
            <a:ext cx="4975247" cy="763881"/>
            <a:chOff x="1691639" y="3489960"/>
            <a:chExt cx="5360035" cy="822960"/>
          </a:xfrm>
        </p:grpSpPr>
        <p:sp>
          <p:nvSpPr>
            <p:cNvPr id="19" name="object 19"/>
            <p:cNvSpPr/>
            <p:nvPr/>
          </p:nvSpPr>
          <p:spPr>
            <a:xfrm>
              <a:off x="1699259" y="3496056"/>
              <a:ext cx="5346700" cy="809625"/>
            </a:xfrm>
            <a:custGeom>
              <a:avLst/>
              <a:gdLst/>
              <a:ahLst/>
              <a:cxnLst/>
              <a:rect l="l" t="t" r="r" b="b"/>
              <a:pathLst>
                <a:path w="5346700" h="809625">
                  <a:moveTo>
                    <a:pt x="5346191" y="809243"/>
                  </a:moveTo>
                  <a:lnTo>
                    <a:pt x="0" y="809243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80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9" y="3489960"/>
              <a:ext cx="5360035" cy="822960"/>
            </a:xfrm>
            <a:custGeom>
              <a:avLst/>
              <a:gdLst/>
              <a:ahLst/>
              <a:cxnLst/>
              <a:rect l="l" t="t" r="r" b="b"/>
              <a:pathLst>
                <a:path w="5360034" h="822960">
                  <a:moveTo>
                    <a:pt x="5356860" y="822960"/>
                  </a:moveTo>
                  <a:lnTo>
                    <a:pt x="3048" y="822960"/>
                  </a:lnTo>
                  <a:lnTo>
                    <a:pt x="0" y="8199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809244"/>
                  </a:lnTo>
                  <a:lnTo>
                    <a:pt x="7620" y="809244"/>
                  </a:lnTo>
                  <a:lnTo>
                    <a:pt x="15240" y="815340"/>
                  </a:lnTo>
                  <a:lnTo>
                    <a:pt x="5359907" y="815340"/>
                  </a:lnTo>
                  <a:lnTo>
                    <a:pt x="5359907" y="819912"/>
                  </a:lnTo>
                  <a:lnTo>
                    <a:pt x="5356860" y="822960"/>
                  </a:lnTo>
                  <a:close/>
                </a:path>
                <a:path w="5360034" h="82296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360034" h="822960">
                  <a:moveTo>
                    <a:pt x="53461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5346192" y="6096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809244"/>
                  </a:lnTo>
                  <a:lnTo>
                    <a:pt x="535381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822960">
                  <a:moveTo>
                    <a:pt x="15240" y="815340"/>
                  </a:moveTo>
                  <a:lnTo>
                    <a:pt x="7620" y="809244"/>
                  </a:lnTo>
                  <a:lnTo>
                    <a:pt x="15240" y="809244"/>
                  </a:lnTo>
                  <a:lnTo>
                    <a:pt x="15240" y="815340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15240" y="815340"/>
                  </a:lnTo>
                  <a:lnTo>
                    <a:pt x="15240" y="809244"/>
                  </a:lnTo>
                  <a:lnTo>
                    <a:pt x="534619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815340"/>
                  </a:moveTo>
                  <a:lnTo>
                    <a:pt x="5346192" y="815340"/>
                  </a:lnTo>
                  <a:lnTo>
                    <a:pt x="5353812" y="809244"/>
                  </a:lnTo>
                  <a:lnTo>
                    <a:pt x="5359907" y="809244"/>
                  </a:lnTo>
                  <a:lnTo>
                    <a:pt x="5359907" y="81534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0031" y="3614928"/>
              <a:ext cx="2205355" cy="605155"/>
            </a:xfrm>
            <a:custGeom>
              <a:avLst/>
              <a:gdLst/>
              <a:ahLst/>
              <a:cxnLst/>
              <a:rect l="l" t="t" r="r" b="b"/>
              <a:pathLst>
                <a:path w="2205354" h="605154">
                  <a:moveTo>
                    <a:pt x="397751" y="359664"/>
                  </a:moveTo>
                  <a:lnTo>
                    <a:pt x="0" y="359664"/>
                  </a:lnTo>
                  <a:lnTo>
                    <a:pt x="0" y="605028"/>
                  </a:lnTo>
                  <a:lnTo>
                    <a:pt x="397751" y="605028"/>
                  </a:lnTo>
                  <a:lnTo>
                    <a:pt x="397751" y="359664"/>
                  </a:lnTo>
                  <a:close/>
                </a:path>
                <a:path w="2205354" h="605154">
                  <a:moveTo>
                    <a:pt x="672084" y="0"/>
                  </a:moveTo>
                  <a:lnTo>
                    <a:pt x="274307" y="0"/>
                  </a:lnTo>
                  <a:lnTo>
                    <a:pt x="230111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230111" y="245364"/>
                  </a:lnTo>
                  <a:lnTo>
                    <a:pt x="274307" y="245364"/>
                  </a:lnTo>
                  <a:lnTo>
                    <a:pt x="672084" y="245364"/>
                  </a:lnTo>
                  <a:lnTo>
                    <a:pt x="672084" y="0"/>
                  </a:lnTo>
                  <a:close/>
                </a:path>
                <a:path w="2205354" h="605154">
                  <a:moveTo>
                    <a:pt x="2132076" y="359664"/>
                  </a:moveTo>
                  <a:lnTo>
                    <a:pt x="789432" y="359664"/>
                  </a:lnTo>
                  <a:lnTo>
                    <a:pt x="736092" y="359664"/>
                  </a:lnTo>
                  <a:lnTo>
                    <a:pt x="441947" y="359664"/>
                  </a:lnTo>
                  <a:lnTo>
                    <a:pt x="441947" y="605028"/>
                  </a:lnTo>
                  <a:lnTo>
                    <a:pt x="736092" y="605028"/>
                  </a:lnTo>
                  <a:lnTo>
                    <a:pt x="789432" y="605028"/>
                  </a:lnTo>
                  <a:lnTo>
                    <a:pt x="2132076" y="605028"/>
                  </a:lnTo>
                  <a:lnTo>
                    <a:pt x="2132076" y="359664"/>
                  </a:lnTo>
                  <a:close/>
                </a:path>
                <a:path w="2205354" h="605154">
                  <a:moveTo>
                    <a:pt x="2205215" y="0"/>
                  </a:moveTo>
                  <a:lnTo>
                    <a:pt x="716267" y="0"/>
                  </a:lnTo>
                  <a:lnTo>
                    <a:pt x="716267" y="245364"/>
                  </a:lnTo>
                  <a:lnTo>
                    <a:pt x="2205215" y="245364"/>
                  </a:lnTo>
                  <a:lnTo>
                    <a:pt x="220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52360" y="3245078"/>
            <a:ext cx="4962869" cy="68887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834458">
              <a:lnSpc>
                <a:spcPts val="2627"/>
              </a:lnSpc>
              <a:spcBef>
                <a:spcPts val="172"/>
              </a:spcBef>
            </a:pPr>
            <a:r>
              <a:rPr sz="1439" spc="9" dirty="0">
                <a:latin typeface="Calibri"/>
                <a:cs typeface="Calibri"/>
              </a:rPr>
              <a:t>sh </a:t>
            </a:r>
            <a:r>
              <a:rPr sz="1439" spc="9" dirty="0">
                <a:solidFill>
                  <a:srgbClr val="808080"/>
                </a:solidFill>
                <a:latin typeface="Calibri"/>
                <a:cs typeface="Calibri"/>
              </a:rPr>
              <a:t>'echo $BUILD_NUMBER' </a:t>
            </a:r>
            <a:r>
              <a:rPr sz="1439" spc="-316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echo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env</a:t>
            </a: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439" spc="9" dirty="0">
                <a:latin typeface="Calibri"/>
                <a:cs typeface="Calibri"/>
              </a:rPr>
              <a:t>BUILD_NUMBER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0143" y="4294217"/>
            <a:ext cx="334551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http://serveur-jenkins:port/env-vars.html/</a:t>
            </a:r>
            <a:endParaRPr sz="1439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37" y="4560652"/>
            <a:ext cx="5140636" cy="162395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4021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15927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6392787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paramétrée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avant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démarrage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construction)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1929507"/>
            <a:ext cx="6774729" cy="1091006"/>
            <a:chOff x="1391412" y="2078736"/>
            <a:chExt cx="7298690" cy="1175385"/>
          </a:xfrm>
        </p:grpSpPr>
        <p:sp>
          <p:nvSpPr>
            <p:cNvPr id="8" name="object 8"/>
            <p:cNvSpPr/>
            <p:nvPr/>
          </p:nvSpPr>
          <p:spPr>
            <a:xfrm>
              <a:off x="1399032" y="2084832"/>
              <a:ext cx="7283450" cy="1161415"/>
            </a:xfrm>
            <a:custGeom>
              <a:avLst/>
              <a:gdLst/>
              <a:ahLst/>
              <a:cxnLst/>
              <a:rect l="l" t="t" r="r" b="b"/>
              <a:pathLst>
                <a:path w="7283450" h="1161414">
                  <a:moveTo>
                    <a:pt x="7283196" y="1161287"/>
                  </a:moveTo>
                  <a:lnTo>
                    <a:pt x="0" y="1161287"/>
                  </a:lnTo>
                  <a:lnTo>
                    <a:pt x="0" y="0"/>
                  </a:lnTo>
                  <a:lnTo>
                    <a:pt x="7283196" y="0"/>
                  </a:lnTo>
                  <a:lnTo>
                    <a:pt x="7283196" y="1161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078736"/>
              <a:ext cx="7298690" cy="1175385"/>
            </a:xfrm>
            <a:custGeom>
              <a:avLst/>
              <a:gdLst/>
              <a:ahLst/>
              <a:cxnLst/>
              <a:rect l="l" t="t" r="r" b="b"/>
              <a:pathLst>
                <a:path w="7298690" h="1175385">
                  <a:moveTo>
                    <a:pt x="7295388" y="1175004"/>
                  </a:moveTo>
                  <a:lnTo>
                    <a:pt x="3048" y="1175004"/>
                  </a:lnTo>
                  <a:lnTo>
                    <a:pt x="0" y="1170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7295388" y="0"/>
                  </a:lnTo>
                  <a:lnTo>
                    <a:pt x="7298436" y="3048"/>
                  </a:lnTo>
                  <a:lnTo>
                    <a:pt x="7298436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59764"/>
                  </a:lnTo>
                  <a:lnTo>
                    <a:pt x="7620" y="1159764"/>
                  </a:lnTo>
                  <a:lnTo>
                    <a:pt x="13716" y="1167384"/>
                  </a:lnTo>
                  <a:lnTo>
                    <a:pt x="7298436" y="1167384"/>
                  </a:lnTo>
                  <a:lnTo>
                    <a:pt x="7298436" y="1170432"/>
                  </a:lnTo>
                  <a:lnTo>
                    <a:pt x="7295388" y="1175004"/>
                  </a:lnTo>
                  <a:close/>
                </a:path>
                <a:path w="7298690" h="11753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7298690" h="1175385">
                  <a:moveTo>
                    <a:pt x="72847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7284720" y="6096"/>
                  </a:lnTo>
                  <a:lnTo>
                    <a:pt x="7284720" y="13716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7284720" y="6096"/>
                  </a:lnTo>
                  <a:lnTo>
                    <a:pt x="7290816" y="13716"/>
                  </a:lnTo>
                  <a:lnTo>
                    <a:pt x="7298436" y="13716"/>
                  </a:lnTo>
                  <a:lnTo>
                    <a:pt x="7298436" y="1159764"/>
                  </a:lnTo>
                  <a:lnTo>
                    <a:pt x="7290816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3716"/>
                  </a:moveTo>
                  <a:lnTo>
                    <a:pt x="7290816" y="13716"/>
                  </a:lnTo>
                  <a:lnTo>
                    <a:pt x="7284720" y="6096"/>
                  </a:lnTo>
                  <a:lnTo>
                    <a:pt x="7298436" y="6096"/>
                  </a:lnTo>
                  <a:lnTo>
                    <a:pt x="7298436" y="13716"/>
                  </a:lnTo>
                  <a:close/>
                </a:path>
                <a:path w="7298690" h="1175385">
                  <a:moveTo>
                    <a:pt x="13716" y="1167384"/>
                  </a:moveTo>
                  <a:lnTo>
                    <a:pt x="7620" y="1159764"/>
                  </a:lnTo>
                  <a:lnTo>
                    <a:pt x="13716" y="1159764"/>
                  </a:lnTo>
                  <a:lnTo>
                    <a:pt x="13716" y="1167384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13716" y="1167384"/>
                  </a:lnTo>
                  <a:lnTo>
                    <a:pt x="13716" y="1159764"/>
                  </a:lnTo>
                  <a:lnTo>
                    <a:pt x="7284720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167384"/>
                  </a:moveTo>
                  <a:lnTo>
                    <a:pt x="7284720" y="1167384"/>
                  </a:lnTo>
                  <a:lnTo>
                    <a:pt x="7290816" y="1159764"/>
                  </a:lnTo>
                  <a:lnTo>
                    <a:pt x="7298436" y="1159764"/>
                  </a:lnTo>
                  <a:lnTo>
                    <a:pt x="7298436" y="11673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267" y="2122931"/>
              <a:ext cx="6847840" cy="1073150"/>
            </a:xfrm>
            <a:custGeom>
              <a:avLst/>
              <a:gdLst/>
              <a:ahLst/>
              <a:cxnLst/>
              <a:rect l="l" t="t" r="r" b="b"/>
              <a:pathLst>
                <a:path w="6847840" h="1073150">
                  <a:moveTo>
                    <a:pt x="112776" y="856488"/>
                  </a:moveTo>
                  <a:lnTo>
                    <a:pt x="0" y="856488"/>
                  </a:lnTo>
                  <a:lnTo>
                    <a:pt x="0" y="1072896"/>
                  </a:lnTo>
                  <a:lnTo>
                    <a:pt x="112776" y="1072896"/>
                  </a:lnTo>
                  <a:lnTo>
                    <a:pt x="112776" y="856488"/>
                  </a:lnTo>
                  <a:close/>
                </a:path>
                <a:path w="6847840" h="1073150">
                  <a:moveTo>
                    <a:pt x="1082040" y="428244"/>
                  </a:moveTo>
                  <a:lnTo>
                    <a:pt x="1033272" y="428244"/>
                  </a:lnTo>
                  <a:lnTo>
                    <a:pt x="1021080" y="428244"/>
                  </a:lnTo>
                  <a:lnTo>
                    <a:pt x="1021080" y="214884"/>
                  </a:lnTo>
                  <a:lnTo>
                    <a:pt x="908304" y="214884"/>
                  </a:lnTo>
                  <a:lnTo>
                    <a:pt x="862584" y="214884"/>
                  </a:lnTo>
                  <a:lnTo>
                    <a:pt x="862584" y="0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80772" y="216408"/>
                  </a:lnTo>
                  <a:lnTo>
                    <a:pt x="80772" y="431292"/>
                  </a:lnTo>
                  <a:lnTo>
                    <a:pt x="161556" y="431292"/>
                  </a:lnTo>
                  <a:lnTo>
                    <a:pt x="161556" y="641604"/>
                  </a:lnTo>
                  <a:lnTo>
                    <a:pt x="120396" y="641604"/>
                  </a:lnTo>
                  <a:lnTo>
                    <a:pt x="120396" y="858012"/>
                  </a:lnTo>
                  <a:lnTo>
                    <a:pt x="233172" y="858012"/>
                  </a:lnTo>
                  <a:lnTo>
                    <a:pt x="233172" y="644652"/>
                  </a:lnTo>
                  <a:lnTo>
                    <a:pt x="569976" y="644652"/>
                  </a:lnTo>
                  <a:lnTo>
                    <a:pt x="624852" y="644652"/>
                  </a:lnTo>
                  <a:lnTo>
                    <a:pt x="1033272" y="644652"/>
                  </a:lnTo>
                  <a:lnTo>
                    <a:pt x="1082040" y="644652"/>
                  </a:lnTo>
                  <a:lnTo>
                    <a:pt x="1082040" y="428244"/>
                  </a:lnTo>
                  <a:close/>
                </a:path>
                <a:path w="6847840" h="1073150">
                  <a:moveTo>
                    <a:pt x="2197620" y="428244"/>
                  </a:moveTo>
                  <a:lnTo>
                    <a:pt x="2151888" y="428244"/>
                  </a:lnTo>
                  <a:lnTo>
                    <a:pt x="1123188" y="428244"/>
                  </a:lnTo>
                  <a:lnTo>
                    <a:pt x="1123188" y="644652"/>
                  </a:lnTo>
                  <a:lnTo>
                    <a:pt x="2151888" y="644652"/>
                  </a:lnTo>
                  <a:lnTo>
                    <a:pt x="2197620" y="644652"/>
                  </a:lnTo>
                  <a:lnTo>
                    <a:pt x="2197620" y="428244"/>
                  </a:lnTo>
                  <a:close/>
                </a:path>
                <a:path w="6847840" h="1073150">
                  <a:moveTo>
                    <a:pt x="3198888" y="428244"/>
                  </a:moveTo>
                  <a:lnTo>
                    <a:pt x="3150120" y="428244"/>
                  </a:lnTo>
                  <a:lnTo>
                    <a:pt x="2241804" y="428244"/>
                  </a:lnTo>
                  <a:lnTo>
                    <a:pt x="2241804" y="644652"/>
                  </a:lnTo>
                  <a:lnTo>
                    <a:pt x="3150120" y="644652"/>
                  </a:lnTo>
                  <a:lnTo>
                    <a:pt x="3198888" y="644652"/>
                  </a:lnTo>
                  <a:lnTo>
                    <a:pt x="3198888" y="428244"/>
                  </a:lnTo>
                  <a:close/>
                </a:path>
                <a:path w="6847840" h="1073150">
                  <a:moveTo>
                    <a:pt x="3977640" y="428244"/>
                  </a:moveTo>
                  <a:lnTo>
                    <a:pt x="3931932" y="428244"/>
                  </a:lnTo>
                  <a:lnTo>
                    <a:pt x="3240024" y="428244"/>
                  </a:lnTo>
                  <a:lnTo>
                    <a:pt x="3240024" y="644652"/>
                  </a:lnTo>
                  <a:lnTo>
                    <a:pt x="3931932" y="644652"/>
                  </a:lnTo>
                  <a:lnTo>
                    <a:pt x="3977640" y="644652"/>
                  </a:lnTo>
                  <a:lnTo>
                    <a:pt x="3977640" y="428244"/>
                  </a:lnTo>
                  <a:close/>
                </a:path>
                <a:path w="6847840" h="1073150">
                  <a:moveTo>
                    <a:pt x="4873764" y="428244"/>
                  </a:moveTo>
                  <a:lnTo>
                    <a:pt x="4824996" y="428244"/>
                  </a:lnTo>
                  <a:lnTo>
                    <a:pt x="4015740" y="428244"/>
                  </a:lnTo>
                  <a:lnTo>
                    <a:pt x="4015740" y="644652"/>
                  </a:lnTo>
                  <a:lnTo>
                    <a:pt x="4824996" y="644652"/>
                  </a:lnTo>
                  <a:lnTo>
                    <a:pt x="4873764" y="644652"/>
                  </a:lnTo>
                  <a:lnTo>
                    <a:pt x="4873764" y="428244"/>
                  </a:lnTo>
                  <a:close/>
                </a:path>
                <a:path w="6847840" h="1073150">
                  <a:moveTo>
                    <a:pt x="6749809" y="428244"/>
                  </a:moveTo>
                  <a:lnTo>
                    <a:pt x="6704076" y="428244"/>
                  </a:lnTo>
                  <a:lnTo>
                    <a:pt x="4914912" y="428244"/>
                  </a:lnTo>
                  <a:lnTo>
                    <a:pt x="4914912" y="644652"/>
                  </a:lnTo>
                  <a:lnTo>
                    <a:pt x="6704076" y="644652"/>
                  </a:lnTo>
                  <a:lnTo>
                    <a:pt x="6749809" y="644652"/>
                  </a:lnTo>
                  <a:lnTo>
                    <a:pt x="6749809" y="428244"/>
                  </a:lnTo>
                  <a:close/>
                </a:path>
                <a:path w="6847840" h="1073150">
                  <a:moveTo>
                    <a:pt x="6847345" y="428244"/>
                  </a:moveTo>
                  <a:lnTo>
                    <a:pt x="6792481" y="428244"/>
                  </a:lnTo>
                  <a:lnTo>
                    <a:pt x="6792481" y="644652"/>
                  </a:lnTo>
                  <a:lnTo>
                    <a:pt x="6847345" y="644652"/>
                  </a:lnTo>
                  <a:lnTo>
                    <a:pt x="6847345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3685" y="1935165"/>
            <a:ext cx="6760583" cy="1028009"/>
          </a:xfrm>
          <a:prstGeom prst="rect">
            <a:avLst/>
          </a:prstGeom>
        </p:spPr>
        <p:txBody>
          <a:bodyPr vert="horz" wrap="square" lIns="0" tIns="24165" rIns="0" bIns="0" rtlCol="0">
            <a:spAutoFit/>
          </a:bodyPr>
          <a:lstStyle/>
          <a:p>
            <a:pPr marL="148531" marR="5731394" indent="-75444">
              <a:lnSpc>
                <a:spcPct val="100699"/>
              </a:lnSpc>
              <a:spcBef>
                <a:spcPts val="189"/>
              </a:spcBef>
            </a:pPr>
            <a:r>
              <a:rPr sz="1299" spc="-5" dirty="0">
                <a:latin typeface="Calibri"/>
                <a:cs typeface="Calibri"/>
              </a:rPr>
              <a:t>properties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([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spc="-5" dirty="0">
                <a:latin typeface="Calibri"/>
                <a:cs typeface="Calibri"/>
              </a:rPr>
              <a:t>string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name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3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'The</a:t>
            </a:r>
            <a:r>
              <a:rPr sz="1299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185074"/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630" y="3097962"/>
            <a:ext cx="5432042" cy="207238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89</a:t>
            </a:r>
          </a:p>
        </p:txBody>
      </p:sp>
    </p:spTree>
    <p:extLst>
      <p:ext uri="{BB962C8B-B14F-4D97-AF65-F5344CB8AC3E}">
        <p14:creationId xmlns:p14="http://schemas.microsoft.com/office/powerpoint/2010/main" val="19953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30329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7471" y="1850288"/>
            <a:ext cx="9547334" cy="2993636"/>
            <a:chOff x="207263" y="1993391"/>
            <a:chExt cx="10285730" cy="3225165"/>
          </a:xfrm>
        </p:grpSpPr>
        <p:sp>
          <p:nvSpPr>
            <p:cNvPr id="7" name="object 7"/>
            <p:cNvSpPr/>
            <p:nvPr/>
          </p:nvSpPr>
          <p:spPr>
            <a:xfrm>
              <a:off x="213359" y="1999487"/>
              <a:ext cx="10273665" cy="3213100"/>
            </a:xfrm>
            <a:custGeom>
              <a:avLst/>
              <a:gdLst/>
              <a:ahLst/>
              <a:cxnLst/>
              <a:rect l="l" t="t" r="r" b="b"/>
              <a:pathLst>
                <a:path w="10273665" h="3213100">
                  <a:moveTo>
                    <a:pt x="10273283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10273283" y="0"/>
                  </a:lnTo>
                  <a:lnTo>
                    <a:pt x="10273283" y="3212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3" y="1993391"/>
              <a:ext cx="10285730" cy="3225165"/>
            </a:xfrm>
            <a:custGeom>
              <a:avLst/>
              <a:gdLst/>
              <a:ahLst/>
              <a:cxnLst/>
              <a:rect l="l" t="t" r="r" b="b"/>
              <a:pathLst>
                <a:path w="10285730" h="3225165">
                  <a:moveTo>
                    <a:pt x="10282428" y="3224784"/>
                  </a:moveTo>
                  <a:lnTo>
                    <a:pt x="3048" y="3224784"/>
                  </a:lnTo>
                  <a:lnTo>
                    <a:pt x="0" y="32217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82428" y="0"/>
                  </a:lnTo>
                  <a:lnTo>
                    <a:pt x="10285475" y="3048"/>
                  </a:lnTo>
                  <a:lnTo>
                    <a:pt x="10285475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11068"/>
                  </a:lnTo>
                  <a:lnTo>
                    <a:pt x="6096" y="3211068"/>
                  </a:lnTo>
                  <a:lnTo>
                    <a:pt x="13716" y="3218688"/>
                  </a:lnTo>
                  <a:lnTo>
                    <a:pt x="10285475" y="3218688"/>
                  </a:lnTo>
                  <a:lnTo>
                    <a:pt x="10285475" y="3221736"/>
                  </a:lnTo>
                  <a:lnTo>
                    <a:pt x="10282428" y="3224784"/>
                  </a:lnTo>
                  <a:close/>
                </a:path>
                <a:path w="10285730" h="322516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0285730" h="3225165">
                  <a:moveTo>
                    <a:pt x="1027176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271760" y="6096"/>
                  </a:lnTo>
                  <a:lnTo>
                    <a:pt x="10271760" y="13716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0271760" y="6096"/>
                  </a:lnTo>
                  <a:lnTo>
                    <a:pt x="10279379" y="13716"/>
                  </a:lnTo>
                  <a:lnTo>
                    <a:pt x="10285475" y="13716"/>
                  </a:lnTo>
                  <a:lnTo>
                    <a:pt x="10285475" y="3211068"/>
                  </a:lnTo>
                  <a:lnTo>
                    <a:pt x="10279379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13716"/>
                  </a:moveTo>
                  <a:lnTo>
                    <a:pt x="10279379" y="13716"/>
                  </a:lnTo>
                  <a:lnTo>
                    <a:pt x="10271760" y="6096"/>
                  </a:lnTo>
                  <a:lnTo>
                    <a:pt x="10285475" y="6096"/>
                  </a:lnTo>
                  <a:lnTo>
                    <a:pt x="10285475" y="13716"/>
                  </a:lnTo>
                  <a:close/>
                </a:path>
                <a:path w="10285730" h="3225165">
                  <a:moveTo>
                    <a:pt x="13716" y="3218688"/>
                  </a:moveTo>
                  <a:lnTo>
                    <a:pt x="6096" y="3211068"/>
                  </a:lnTo>
                  <a:lnTo>
                    <a:pt x="13716" y="3211068"/>
                  </a:lnTo>
                  <a:lnTo>
                    <a:pt x="13716" y="3218688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3716" y="3218688"/>
                  </a:lnTo>
                  <a:lnTo>
                    <a:pt x="13716" y="3211068"/>
                  </a:lnTo>
                  <a:lnTo>
                    <a:pt x="10271760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3218688"/>
                  </a:moveTo>
                  <a:lnTo>
                    <a:pt x="10271760" y="3218688"/>
                  </a:lnTo>
                  <a:lnTo>
                    <a:pt x="10279379" y="3211068"/>
                  </a:lnTo>
                  <a:lnTo>
                    <a:pt x="10285475" y="3211068"/>
                  </a:lnTo>
                  <a:lnTo>
                    <a:pt x="10285475" y="321868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294119" y="2037587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704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704" y="216408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290" y="1465827"/>
            <a:ext cx="5457977" cy="614364"/>
          </a:xfrm>
          <a:prstGeom prst="rect">
            <a:avLst/>
          </a:prstGeom>
        </p:spPr>
        <p:txBody>
          <a:bodyPr vert="horz" wrap="square" lIns="0" tIns="90770" rIns="0" bIns="0" rtlCol="0">
            <a:spAutoFit/>
          </a:bodyPr>
          <a:lstStyle/>
          <a:p>
            <a:pPr marL="979005" indent="-357181">
              <a:spcBef>
                <a:spcPts val="715"/>
              </a:spcBef>
              <a:buClr>
                <a:srgbClr val="493D2F"/>
              </a:buClr>
              <a:buFont typeface="Times New Roman"/>
              <a:buChar char="■"/>
              <a:tabLst>
                <a:tab pos="979005" algn="l"/>
                <a:tab pos="979594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Étape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d'entrée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pendant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l'exécution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pipeline)</a:t>
            </a:r>
            <a:endParaRPr sz="1764">
              <a:latin typeface="Calibri"/>
              <a:cs typeface="Calibri"/>
            </a:endParaRPr>
          </a:p>
          <a:p>
            <a:pPr marL="11788">
              <a:spcBef>
                <a:spcPts val="446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51" y="2090770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51" y="2291642"/>
            <a:ext cx="5239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98" y="2486856"/>
            <a:ext cx="8251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stage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"foo"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6754" y="24868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1684985" y="246517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944" y="2686314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4129" y="268631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1372314" y="266462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7892" y="2884357"/>
            <a:ext cx="4697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t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7839" y="3082401"/>
            <a:ext cx="138866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37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v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ASE_S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-5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6677" y="3082401"/>
            <a:ext cx="943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6917" y="3082401"/>
            <a:ext cx="102793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input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message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91" y="3082401"/>
            <a:ext cx="143817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'User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input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required'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09" y="3082401"/>
            <a:ext cx="2198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o</a:t>
            </a:r>
            <a:r>
              <a:rPr sz="1299" spc="-5" dirty="0">
                <a:latin typeface="Calibri"/>
                <a:cs typeface="Calibri"/>
              </a:rPr>
              <a:t>k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1035" y="3082401"/>
            <a:ext cx="69786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!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5513" y="3283272"/>
            <a:ext cx="81751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7903" y="3283272"/>
            <a:ext cx="9737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0851" y="3283272"/>
            <a:ext cx="122008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'RELEASE_SCOPE'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9939" y="3283272"/>
            <a:ext cx="55522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1337" y="3283272"/>
            <a:ext cx="159908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'patch\nminor\nmajor'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5292" y="3280443"/>
            <a:ext cx="80867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io</a:t>
            </a:r>
            <a:r>
              <a:rPr sz="1299" spc="-14" dirty="0">
                <a:latin typeface="Calibri"/>
                <a:cs typeface="Calibri"/>
              </a:rPr>
              <a:t>n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9901" y="3280443"/>
            <a:ext cx="198279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'What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release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scope?'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)]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7892" y="347990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1136094" y="345821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184" y="3677945"/>
            <a:ext cx="308853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5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11431" y="3677946"/>
            <a:ext cx="1682188" cy="200990"/>
          </a:xfrm>
          <a:custGeom>
            <a:avLst/>
            <a:gdLst/>
            <a:ahLst/>
            <a:cxnLst/>
            <a:rect l="l" t="t" r="r" b="b"/>
            <a:pathLst>
              <a:path w="1812289" h="216535">
                <a:moveTo>
                  <a:pt x="1812036" y="0"/>
                </a:moveTo>
                <a:lnTo>
                  <a:pt x="1684032" y="0"/>
                </a:lnTo>
                <a:lnTo>
                  <a:pt x="217944" y="0"/>
                </a:lnTo>
                <a:lnTo>
                  <a:pt x="0" y="0"/>
                </a:lnTo>
                <a:lnTo>
                  <a:pt x="0" y="216408"/>
                </a:lnTo>
                <a:lnTo>
                  <a:pt x="217944" y="216408"/>
                </a:lnTo>
                <a:lnTo>
                  <a:pt x="1684032" y="216408"/>
                </a:lnTo>
                <a:lnTo>
                  <a:pt x="1812036" y="216408"/>
                </a:lnTo>
                <a:lnTo>
                  <a:pt x="1812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1511442" y="3656295"/>
            <a:ext cx="1682778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$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{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37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106" dirty="0">
                <a:solidFill>
                  <a:srgbClr val="808080"/>
                </a:solidFill>
                <a:latin typeface="Calibri"/>
                <a:cs typeface="Calibri"/>
              </a:rPr>
              <a:t>v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ASE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_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C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E}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8092" y="38759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60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60" y="858012"/>
                </a:lnTo>
                <a:lnTo>
                  <a:pt x="60960" y="641616"/>
                </a:lnTo>
                <a:close/>
              </a:path>
              <a:path w="546100" h="858520">
                <a:moveTo>
                  <a:pt x="222516" y="428244"/>
                </a:moveTo>
                <a:lnTo>
                  <a:pt x="161556" y="428244"/>
                </a:lnTo>
                <a:lnTo>
                  <a:pt x="161556" y="644652"/>
                </a:lnTo>
                <a:lnTo>
                  <a:pt x="222516" y="644652"/>
                </a:lnTo>
                <a:lnTo>
                  <a:pt x="222516" y="428244"/>
                </a:lnTo>
                <a:close/>
              </a:path>
              <a:path w="546100" h="858520">
                <a:moveTo>
                  <a:pt x="384048" y="213360"/>
                </a:moveTo>
                <a:lnTo>
                  <a:pt x="323100" y="213360"/>
                </a:lnTo>
                <a:lnTo>
                  <a:pt x="323100" y="429768"/>
                </a:lnTo>
                <a:lnTo>
                  <a:pt x="384048" y="429768"/>
                </a:lnTo>
                <a:lnTo>
                  <a:pt x="384048" y="213360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44" y="0"/>
                </a:lnTo>
                <a:lnTo>
                  <a:pt x="484644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36290" y="3854290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7240" y="3609572"/>
            <a:ext cx="4920431" cy="2690087"/>
            <a:chOff x="3503676" y="3888739"/>
            <a:chExt cx="5300980" cy="289814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9" y="3896867"/>
              <a:ext cx="5283707" cy="2889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03663" y="3888739"/>
              <a:ext cx="5300980" cy="2898140"/>
            </a:xfrm>
            <a:custGeom>
              <a:avLst/>
              <a:gdLst/>
              <a:ahLst/>
              <a:cxnLst/>
              <a:rect l="l" t="t" r="r" b="b"/>
              <a:pathLst>
                <a:path w="5300980" h="2898140">
                  <a:moveTo>
                    <a:pt x="5300472" y="2540"/>
                  </a:moveTo>
                  <a:lnTo>
                    <a:pt x="5299722" y="2540"/>
                  </a:lnTo>
                  <a:lnTo>
                    <a:pt x="5299722" y="0"/>
                  </a:lnTo>
                  <a:lnTo>
                    <a:pt x="5296662" y="0"/>
                  </a:lnTo>
                  <a:lnTo>
                    <a:pt x="5296662" y="7620"/>
                  </a:lnTo>
                  <a:lnTo>
                    <a:pt x="5294757" y="7620"/>
                  </a:lnTo>
                  <a:lnTo>
                    <a:pt x="5294757" y="6350"/>
                  </a:lnTo>
                  <a:lnTo>
                    <a:pt x="5296662" y="7620"/>
                  </a:lnTo>
                  <a:lnTo>
                    <a:pt x="5296662" y="0"/>
                  </a:lnTo>
                  <a:lnTo>
                    <a:pt x="9144" y="0"/>
                  </a:lnTo>
                  <a:lnTo>
                    <a:pt x="9144" y="5080"/>
                  </a:lnTo>
                  <a:lnTo>
                    <a:pt x="7239" y="6350"/>
                  </a:lnTo>
                  <a:lnTo>
                    <a:pt x="7239" y="5080"/>
                  </a:lnTo>
                  <a:lnTo>
                    <a:pt x="9144" y="5080"/>
                  </a:lnTo>
                  <a:lnTo>
                    <a:pt x="9144" y="0"/>
                  </a:ln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2898140"/>
                  </a:lnTo>
                  <a:lnTo>
                    <a:pt x="9144" y="2898140"/>
                  </a:lnTo>
                  <a:lnTo>
                    <a:pt x="9144" y="8128"/>
                  </a:lnTo>
                  <a:lnTo>
                    <a:pt x="5292864" y="8128"/>
                  </a:lnTo>
                  <a:lnTo>
                    <a:pt x="5292864" y="2898140"/>
                  </a:lnTo>
                  <a:lnTo>
                    <a:pt x="5300472" y="2898140"/>
                  </a:lnTo>
                  <a:lnTo>
                    <a:pt x="5300472" y="8128"/>
                  </a:lnTo>
                  <a:lnTo>
                    <a:pt x="5300472" y="7620"/>
                  </a:lnTo>
                  <a:lnTo>
                    <a:pt x="5300472" y="5080"/>
                  </a:lnTo>
                  <a:lnTo>
                    <a:pt x="5300472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909543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5088" y="1413179"/>
            <a:ext cx="6646235" cy="3294826"/>
            <a:chOff x="0" y="1522476"/>
            <a:chExt cx="7160259" cy="3549650"/>
          </a:xfrm>
        </p:grpSpPr>
        <p:sp>
          <p:nvSpPr>
            <p:cNvPr id="7" name="object 7"/>
            <p:cNvSpPr/>
            <p:nvPr/>
          </p:nvSpPr>
          <p:spPr>
            <a:xfrm>
              <a:off x="0" y="1528571"/>
              <a:ext cx="7153909" cy="3535679"/>
            </a:xfrm>
            <a:custGeom>
              <a:avLst/>
              <a:gdLst/>
              <a:ahLst/>
              <a:cxnLst/>
              <a:rect l="l" t="t" r="r" b="b"/>
              <a:pathLst>
                <a:path w="7153909" h="3535679">
                  <a:moveTo>
                    <a:pt x="7153655" y="3535679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3655" y="0"/>
                  </a:lnTo>
                  <a:lnTo>
                    <a:pt x="7153655" y="3535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22476"/>
              <a:ext cx="7160259" cy="3549650"/>
            </a:xfrm>
            <a:custGeom>
              <a:avLst/>
              <a:gdLst/>
              <a:ahLst/>
              <a:cxnLst/>
              <a:rect l="l" t="t" r="r" b="b"/>
              <a:pathLst>
                <a:path w="7160259" h="3549650">
                  <a:moveTo>
                    <a:pt x="7620" y="3541775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6704" y="0"/>
                  </a:lnTo>
                  <a:lnTo>
                    <a:pt x="7159752" y="3047"/>
                  </a:lnTo>
                  <a:lnTo>
                    <a:pt x="7159752" y="6095"/>
                  </a:lnTo>
                  <a:lnTo>
                    <a:pt x="7620" y="6095"/>
                  </a:lnTo>
                  <a:lnTo>
                    <a:pt x="0" y="13715"/>
                  </a:lnTo>
                  <a:lnTo>
                    <a:pt x="7620" y="13715"/>
                  </a:lnTo>
                  <a:lnTo>
                    <a:pt x="7620" y="3541775"/>
                  </a:lnTo>
                  <a:close/>
                </a:path>
                <a:path w="7160259" h="3549650">
                  <a:moveTo>
                    <a:pt x="7620" y="13715"/>
                  </a:moveTo>
                  <a:lnTo>
                    <a:pt x="0" y="13715"/>
                  </a:lnTo>
                  <a:lnTo>
                    <a:pt x="7620" y="6095"/>
                  </a:lnTo>
                  <a:lnTo>
                    <a:pt x="7620" y="13715"/>
                  </a:lnTo>
                  <a:close/>
                </a:path>
                <a:path w="7160259" h="3549650">
                  <a:moveTo>
                    <a:pt x="7146036" y="13715"/>
                  </a:moveTo>
                  <a:lnTo>
                    <a:pt x="7620" y="13715"/>
                  </a:lnTo>
                  <a:lnTo>
                    <a:pt x="7620" y="6095"/>
                  </a:lnTo>
                  <a:lnTo>
                    <a:pt x="7146036" y="6095"/>
                  </a:lnTo>
                  <a:lnTo>
                    <a:pt x="7146036" y="1371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146036" y="6095"/>
                  </a:lnTo>
                  <a:lnTo>
                    <a:pt x="7153656" y="13715"/>
                  </a:lnTo>
                  <a:lnTo>
                    <a:pt x="7159752" y="13715"/>
                  </a:lnTo>
                  <a:lnTo>
                    <a:pt x="7159752" y="3535679"/>
                  </a:lnTo>
                  <a:lnTo>
                    <a:pt x="715365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13715"/>
                  </a:moveTo>
                  <a:lnTo>
                    <a:pt x="7153656" y="13715"/>
                  </a:lnTo>
                  <a:lnTo>
                    <a:pt x="7146036" y="6095"/>
                  </a:lnTo>
                  <a:lnTo>
                    <a:pt x="7159752" y="6095"/>
                  </a:lnTo>
                  <a:lnTo>
                    <a:pt x="7159752" y="13715"/>
                  </a:lnTo>
                  <a:close/>
                </a:path>
                <a:path w="7160259" h="3549650">
                  <a:moveTo>
                    <a:pt x="7156704" y="3549395"/>
                  </a:moveTo>
                  <a:lnTo>
                    <a:pt x="0" y="3549395"/>
                  </a:lnTo>
                  <a:lnTo>
                    <a:pt x="0" y="3535679"/>
                  </a:lnTo>
                  <a:lnTo>
                    <a:pt x="7620" y="3541775"/>
                  </a:lnTo>
                  <a:lnTo>
                    <a:pt x="7159752" y="3541775"/>
                  </a:lnTo>
                  <a:lnTo>
                    <a:pt x="7159752" y="3546347"/>
                  </a:lnTo>
                  <a:lnTo>
                    <a:pt x="7156704" y="354939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620" y="3541775"/>
                  </a:lnTo>
                  <a:lnTo>
                    <a:pt x="7620" y="3535679"/>
                  </a:lnTo>
                  <a:lnTo>
                    <a:pt x="714603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3541775"/>
                  </a:moveTo>
                  <a:lnTo>
                    <a:pt x="7146036" y="3541775"/>
                  </a:lnTo>
                  <a:lnTo>
                    <a:pt x="7153656" y="3535679"/>
                  </a:lnTo>
                  <a:lnTo>
                    <a:pt x="7159752" y="3535679"/>
                  </a:lnTo>
                  <a:lnTo>
                    <a:pt x="7159752" y="3541775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0772" y="1566671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691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691" y="216408"/>
                  </a:lnTo>
                  <a:lnTo>
                    <a:pt x="67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94" y="1432525"/>
            <a:ext cx="6548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007" y="1653659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07" y="1851704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325" y="185170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294571" y="183005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490" y="2049747"/>
            <a:ext cx="101497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305">
              <a:lnSpc>
                <a:spcPts val="1485"/>
              </a:lnSpc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9462" y="2049747"/>
            <a:ext cx="3921374" cy="200990"/>
          </a:xfrm>
          <a:custGeom>
            <a:avLst/>
            <a:gdLst/>
            <a:ahLst/>
            <a:cxnLst/>
            <a:rect l="l" t="t" r="r" b="b"/>
            <a:pathLst>
              <a:path w="4224655" h="216535">
                <a:moveTo>
                  <a:pt x="957059" y="0"/>
                </a:moveTo>
                <a:lnTo>
                  <a:pt x="908304" y="0"/>
                </a:lnTo>
                <a:lnTo>
                  <a:pt x="0" y="0"/>
                </a:lnTo>
                <a:lnTo>
                  <a:pt x="0" y="216408"/>
                </a:lnTo>
                <a:lnTo>
                  <a:pt x="908304" y="216408"/>
                </a:lnTo>
                <a:lnTo>
                  <a:pt x="957059" y="216408"/>
                </a:lnTo>
                <a:lnTo>
                  <a:pt x="957059" y="0"/>
                </a:lnTo>
                <a:close/>
              </a:path>
              <a:path w="4224655" h="216535">
                <a:moveTo>
                  <a:pt x="1735836" y="0"/>
                </a:moveTo>
                <a:lnTo>
                  <a:pt x="1690103" y="0"/>
                </a:lnTo>
                <a:lnTo>
                  <a:pt x="998220" y="0"/>
                </a:lnTo>
                <a:lnTo>
                  <a:pt x="998220" y="216408"/>
                </a:lnTo>
                <a:lnTo>
                  <a:pt x="1690103" y="216408"/>
                </a:lnTo>
                <a:lnTo>
                  <a:pt x="1735836" y="216408"/>
                </a:lnTo>
                <a:lnTo>
                  <a:pt x="1735836" y="0"/>
                </a:lnTo>
                <a:close/>
              </a:path>
              <a:path w="4224655" h="216535">
                <a:moveTo>
                  <a:pt x="2633459" y="0"/>
                </a:moveTo>
                <a:lnTo>
                  <a:pt x="2584704" y="0"/>
                </a:lnTo>
                <a:lnTo>
                  <a:pt x="1775460" y="0"/>
                </a:lnTo>
                <a:lnTo>
                  <a:pt x="1775460" y="216408"/>
                </a:lnTo>
                <a:lnTo>
                  <a:pt x="2584704" y="216408"/>
                </a:lnTo>
                <a:lnTo>
                  <a:pt x="2633459" y="216408"/>
                </a:lnTo>
                <a:lnTo>
                  <a:pt x="2633459" y="0"/>
                </a:lnTo>
                <a:close/>
              </a:path>
              <a:path w="4224655" h="216535">
                <a:moveTo>
                  <a:pt x="4224515" y="0"/>
                </a:moveTo>
                <a:lnTo>
                  <a:pt x="4169664" y="0"/>
                </a:lnTo>
                <a:lnTo>
                  <a:pt x="4130027" y="0"/>
                </a:lnTo>
                <a:lnTo>
                  <a:pt x="3201911" y="0"/>
                </a:lnTo>
                <a:lnTo>
                  <a:pt x="2674620" y="0"/>
                </a:lnTo>
                <a:lnTo>
                  <a:pt x="2674620" y="216408"/>
                </a:lnTo>
                <a:lnTo>
                  <a:pt x="3201911" y="216408"/>
                </a:lnTo>
                <a:lnTo>
                  <a:pt x="4130027" y="216408"/>
                </a:lnTo>
                <a:lnTo>
                  <a:pt x="4169664" y="216408"/>
                </a:lnTo>
                <a:lnTo>
                  <a:pt x="4224515" y="216408"/>
                </a:lnTo>
                <a:lnTo>
                  <a:pt x="4224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567640" y="2028046"/>
            <a:ext cx="394554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'Target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954" y="2052577"/>
            <a:ext cx="862903" cy="3922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spc="-5" dirty="0">
                <a:latin typeface="Calibri"/>
                <a:cs typeface="Calibri"/>
              </a:rPr>
              <a:t>g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857" y="2249204"/>
            <a:ext cx="4533775" cy="200990"/>
          </a:xfrm>
          <a:custGeom>
            <a:avLst/>
            <a:gdLst/>
            <a:ahLst/>
            <a:cxnLst/>
            <a:rect l="l" t="t" r="r" b="b"/>
            <a:pathLst>
              <a:path w="4884420" h="216535">
                <a:moveTo>
                  <a:pt x="48755" y="0"/>
                </a:moveTo>
                <a:lnTo>
                  <a:pt x="0" y="0"/>
                </a:lnTo>
                <a:lnTo>
                  <a:pt x="0" y="216408"/>
                </a:lnTo>
                <a:lnTo>
                  <a:pt x="48755" y="216408"/>
                </a:lnTo>
                <a:lnTo>
                  <a:pt x="48755" y="0"/>
                </a:lnTo>
                <a:close/>
              </a:path>
              <a:path w="4884420" h="216535">
                <a:moveTo>
                  <a:pt x="641604" y="0"/>
                </a:moveTo>
                <a:lnTo>
                  <a:pt x="595871" y="0"/>
                </a:lnTo>
                <a:lnTo>
                  <a:pt x="91440" y="0"/>
                </a:lnTo>
                <a:lnTo>
                  <a:pt x="91440" y="216408"/>
                </a:lnTo>
                <a:lnTo>
                  <a:pt x="595871" y="216408"/>
                </a:lnTo>
                <a:lnTo>
                  <a:pt x="641604" y="216408"/>
                </a:lnTo>
                <a:lnTo>
                  <a:pt x="641604" y="0"/>
                </a:lnTo>
                <a:close/>
              </a:path>
              <a:path w="4884420" h="216535">
                <a:moveTo>
                  <a:pt x="1264907" y="0"/>
                </a:moveTo>
                <a:lnTo>
                  <a:pt x="1216139" y="0"/>
                </a:lnTo>
                <a:lnTo>
                  <a:pt x="679704" y="0"/>
                </a:lnTo>
                <a:lnTo>
                  <a:pt x="679704" y="216408"/>
                </a:lnTo>
                <a:lnTo>
                  <a:pt x="1216139" y="216408"/>
                </a:lnTo>
                <a:lnTo>
                  <a:pt x="1264907" y="216408"/>
                </a:lnTo>
                <a:lnTo>
                  <a:pt x="1264907" y="0"/>
                </a:lnTo>
                <a:close/>
              </a:path>
              <a:path w="4884420" h="216535">
                <a:moveTo>
                  <a:pt x="3046463" y="0"/>
                </a:moveTo>
                <a:lnTo>
                  <a:pt x="3046463" y="0"/>
                </a:lnTo>
                <a:lnTo>
                  <a:pt x="1306055" y="0"/>
                </a:lnTo>
                <a:lnTo>
                  <a:pt x="1306055" y="216408"/>
                </a:lnTo>
                <a:lnTo>
                  <a:pt x="3046463" y="216408"/>
                </a:lnTo>
                <a:lnTo>
                  <a:pt x="3046463" y="0"/>
                </a:lnTo>
                <a:close/>
              </a:path>
              <a:path w="4884420" h="216535">
                <a:moveTo>
                  <a:pt x="3944112" y="0"/>
                </a:moveTo>
                <a:lnTo>
                  <a:pt x="3895344" y="0"/>
                </a:lnTo>
                <a:lnTo>
                  <a:pt x="3086100" y="0"/>
                </a:lnTo>
                <a:lnTo>
                  <a:pt x="3086100" y="216408"/>
                </a:lnTo>
                <a:lnTo>
                  <a:pt x="3895344" y="216408"/>
                </a:lnTo>
                <a:lnTo>
                  <a:pt x="3944112" y="216408"/>
                </a:lnTo>
                <a:lnTo>
                  <a:pt x="3944112" y="0"/>
                </a:lnTo>
                <a:close/>
              </a:path>
              <a:path w="4884420" h="216535">
                <a:moveTo>
                  <a:pt x="4884407" y="0"/>
                </a:moveTo>
                <a:lnTo>
                  <a:pt x="4829543" y="0"/>
                </a:lnTo>
                <a:lnTo>
                  <a:pt x="3986771" y="0"/>
                </a:lnTo>
                <a:lnTo>
                  <a:pt x="3986771" y="216408"/>
                </a:lnTo>
                <a:lnTo>
                  <a:pt x="4829543" y="216408"/>
                </a:lnTo>
                <a:lnTo>
                  <a:pt x="4884407" y="216408"/>
                </a:lnTo>
                <a:lnTo>
                  <a:pt x="4884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1501051" y="2227497"/>
            <a:ext cx="455853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choices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'apple\nbanana\npizza'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'Pick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007" y="244724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488205" y="242557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299" y="2645291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954" y="2846163"/>
            <a:ext cx="12625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Som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650" y="284333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1926862" y="282164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902" y="304279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6085" y="304279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1174319" y="302109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848" y="3243664"/>
            <a:ext cx="308617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"Will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deploy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${params.DEPLOY_ENV}"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9849" y="3438879"/>
            <a:ext cx="90298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writeFile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6408" y="3438879"/>
            <a:ext cx="63715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f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7023" y="3438879"/>
            <a:ext cx="3176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te</a:t>
            </a:r>
            <a:r>
              <a:rPr sz="1299" spc="5" dirty="0">
                <a:latin typeface="Calibri"/>
                <a:cs typeface="Calibri"/>
              </a:rPr>
              <a:t>x</a:t>
            </a:r>
            <a:r>
              <a:rPr sz="1299" spc="-5" dirty="0">
                <a:latin typeface="Calibri"/>
                <a:cs typeface="Calibri"/>
              </a:rPr>
              <a:t>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0769" y="3438879"/>
            <a:ext cx="99787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dirty="0">
                <a:latin typeface="Calibri"/>
                <a:cs typeface="Calibri"/>
              </a:rPr>
              <a:t>F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5" dirty="0">
                <a:latin typeface="Calibri"/>
                <a:cs typeface="Calibri"/>
              </a:rPr>
              <a:t>UIT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0061" y="3636921"/>
            <a:ext cx="2185548" cy="994931"/>
          </a:xfrm>
          <a:custGeom>
            <a:avLst/>
            <a:gdLst/>
            <a:ahLst/>
            <a:cxnLst/>
            <a:rect l="l" t="t" r="r" b="b"/>
            <a:pathLst>
              <a:path w="2354580" h="1071879">
                <a:moveTo>
                  <a:pt x="60960" y="854964"/>
                </a:moveTo>
                <a:lnTo>
                  <a:pt x="0" y="854964"/>
                </a:lnTo>
                <a:lnTo>
                  <a:pt x="0" y="1071384"/>
                </a:lnTo>
                <a:lnTo>
                  <a:pt x="60960" y="1071384"/>
                </a:lnTo>
                <a:lnTo>
                  <a:pt x="60960" y="854964"/>
                </a:lnTo>
                <a:close/>
              </a:path>
              <a:path w="2354580" h="1071879">
                <a:moveTo>
                  <a:pt x="222504" y="641604"/>
                </a:moveTo>
                <a:lnTo>
                  <a:pt x="161544" y="641604"/>
                </a:lnTo>
                <a:lnTo>
                  <a:pt x="161544" y="858012"/>
                </a:lnTo>
                <a:lnTo>
                  <a:pt x="222504" y="858012"/>
                </a:lnTo>
                <a:lnTo>
                  <a:pt x="222504" y="641604"/>
                </a:lnTo>
                <a:close/>
              </a:path>
              <a:path w="2354580" h="1071879">
                <a:moveTo>
                  <a:pt x="384035" y="428244"/>
                </a:moveTo>
                <a:lnTo>
                  <a:pt x="323088" y="428244"/>
                </a:lnTo>
                <a:lnTo>
                  <a:pt x="323088" y="644652"/>
                </a:lnTo>
                <a:lnTo>
                  <a:pt x="384035" y="644652"/>
                </a:lnTo>
                <a:lnTo>
                  <a:pt x="384035" y="428244"/>
                </a:lnTo>
                <a:close/>
              </a:path>
              <a:path w="2354580" h="1071879">
                <a:moveTo>
                  <a:pt x="545592" y="214896"/>
                </a:moveTo>
                <a:lnTo>
                  <a:pt x="484632" y="214896"/>
                </a:lnTo>
                <a:lnTo>
                  <a:pt x="484632" y="431304"/>
                </a:lnTo>
                <a:lnTo>
                  <a:pt x="545592" y="431304"/>
                </a:lnTo>
                <a:lnTo>
                  <a:pt x="545592" y="214896"/>
                </a:lnTo>
                <a:close/>
              </a:path>
              <a:path w="2354580" h="1071879">
                <a:moveTo>
                  <a:pt x="996696" y="0"/>
                </a:moveTo>
                <a:lnTo>
                  <a:pt x="646163" y="0"/>
                </a:lnTo>
                <a:lnTo>
                  <a:pt x="646163" y="216408"/>
                </a:lnTo>
                <a:lnTo>
                  <a:pt x="996696" y="216408"/>
                </a:lnTo>
                <a:lnTo>
                  <a:pt x="996696" y="0"/>
                </a:lnTo>
                <a:close/>
              </a:path>
              <a:path w="2354580" h="1071879">
                <a:moveTo>
                  <a:pt x="2354567" y="0"/>
                </a:moveTo>
                <a:lnTo>
                  <a:pt x="2299703" y="0"/>
                </a:lnTo>
                <a:lnTo>
                  <a:pt x="1671828" y="0"/>
                </a:lnTo>
                <a:lnTo>
                  <a:pt x="1616964" y="0"/>
                </a:lnTo>
                <a:lnTo>
                  <a:pt x="1037844" y="0"/>
                </a:lnTo>
                <a:lnTo>
                  <a:pt x="1037844" y="216408"/>
                </a:lnTo>
                <a:lnTo>
                  <a:pt x="1616964" y="216408"/>
                </a:lnTo>
                <a:lnTo>
                  <a:pt x="1671828" y="216408"/>
                </a:lnTo>
                <a:lnTo>
                  <a:pt x="2299703" y="216408"/>
                </a:lnTo>
                <a:lnTo>
                  <a:pt x="2354567" y="216408"/>
                </a:lnTo>
                <a:lnTo>
                  <a:pt x="2354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338294" y="3615241"/>
            <a:ext cx="2210304" cy="101213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11215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readFile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'fruit.txt'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461506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1566" y="3250738"/>
            <a:ext cx="6031830" cy="262548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40990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88745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522104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7732" y="1401861"/>
            <a:ext cx="4975247" cy="4497232"/>
            <a:chOff x="5163311" y="1510283"/>
            <a:chExt cx="5360035" cy="4845050"/>
          </a:xfrm>
        </p:grpSpPr>
        <p:sp>
          <p:nvSpPr>
            <p:cNvPr id="8" name="object 8"/>
            <p:cNvSpPr/>
            <p:nvPr/>
          </p:nvSpPr>
          <p:spPr>
            <a:xfrm>
              <a:off x="5170931" y="1517903"/>
              <a:ext cx="5346700" cy="4831080"/>
            </a:xfrm>
            <a:custGeom>
              <a:avLst/>
              <a:gdLst/>
              <a:ahLst/>
              <a:cxnLst/>
              <a:rect l="l" t="t" r="r" b="b"/>
              <a:pathLst>
                <a:path w="5346700" h="4831080">
                  <a:moveTo>
                    <a:pt x="5346192" y="4831079"/>
                  </a:moveTo>
                  <a:lnTo>
                    <a:pt x="0" y="4831079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4831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5163311" y="1510283"/>
              <a:ext cx="5360035" cy="4845050"/>
            </a:xfrm>
            <a:custGeom>
              <a:avLst/>
              <a:gdLst/>
              <a:ahLst/>
              <a:cxnLst/>
              <a:rect l="l" t="t" r="r" b="b"/>
              <a:pathLst>
                <a:path w="5360034" h="4845050">
                  <a:moveTo>
                    <a:pt x="5356860" y="4844796"/>
                  </a:moveTo>
                  <a:lnTo>
                    <a:pt x="3048" y="4844796"/>
                  </a:lnTo>
                  <a:lnTo>
                    <a:pt x="0" y="48417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831080"/>
                  </a:lnTo>
                  <a:lnTo>
                    <a:pt x="7620" y="4831080"/>
                  </a:lnTo>
                  <a:lnTo>
                    <a:pt x="13716" y="4838700"/>
                  </a:lnTo>
                  <a:lnTo>
                    <a:pt x="5359907" y="4838700"/>
                  </a:lnTo>
                  <a:lnTo>
                    <a:pt x="5359907" y="4841748"/>
                  </a:lnTo>
                  <a:lnTo>
                    <a:pt x="5356860" y="4844796"/>
                  </a:lnTo>
                  <a:close/>
                </a:path>
                <a:path w="5360034" h="48450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4845050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3716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5346192" y="7620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4831080"/>
                  </a:lnTo>
                  <a:lnTo>
                    <a:pt x="535381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4845050">
                  <a:moveTo>
                    <a:pt x="13716" y="4838700"/>
                  </a:moveTo>
                  <a:lnTo>
                    <a:pt x="7620" y="4831080"/>
                  </a:lnTo>
                  <a:lnTo>
                    <a:pt x="13716" y="4831080"/>
                  </a:lnTo>
                  <a:lnTo>
                    <a:pt x="13716" y="4838700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13716" y="4838700"/>
                  </a:lnTo>
                  <a:lnTo>
                    <a:pt x="13716" y="4831080"/>
                  </a:lnTo>
                  <a:lnTo>
                    <a:pt x="534619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4838700"/>
                  </a:moveTo>
                  <a:lnTo>
                    <a:pt x="5346192" y="4838700"/>
                  </a:lnTo>
                  <a:lnTo>
                    <a:pt x="5353812" y="4831080"/>
                  </a:lnTo>
                  <a:lnTo>
                    <a:pt x="5359907" y="4831080"/>
                  </a:lnTo>
                  <a:lnTo>
                    <a:pt x="5359907" y="483870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354" y="3066840"/>
            <a:ext cx="3734529" cy="983143"/>
            <a:chOff x="967739" y="3304032"/>
            <a:chExt cx="4023360" cy="1059180"/>
          </a:xfrm>
        </p:grpSpPr>
        <p:sp>
          <p:nvSpPr>
            <p:cNvPr id="11" name="object 11"/>
            <p:cNvSpPr/>
            <p:nvPr/>
          </p:nvSpPr>
          <p:spPr>
            <a:xfrm>
              <a:off x="967727" y="3304032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3084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7620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099" y="3531108"/>
              <a:ext cx="3631691" cy="5410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48365" y="1442886"/>
            <a:ext cx="6430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311" y="1642343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8311" y="1840387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04630" y="18403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6092843" y="182011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8258" y="2041259"/>
            <a:ext cx="146056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96804" y="2038430"/>
          <a:ext cx="2104208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98311" y="22378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5286558" y="2217636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6604" y="2435930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8258" y="2636803"/>
            <a:ext cx="9412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13011" y="263397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6377647" y="2636803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476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8206" y="2832017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4390" y="283201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5984369" y="2811783"/>
            <a:ext cx="65837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8152" y="3031475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7529" y="3031476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200" y="0"/>
                </a:lnTo>
                <a:lnTo>
                  <a:pt x="0" y="0"/>
                </a:lnTo>
                <a:lnTo>
                  <a:pt x="0" y="216408"/>
                </a:lnTo>
                <a:lnTo>
                  <a:pt x="361200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6677503" y="3011234"/>
            <a:ext cx="40198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248" y="3229518"/>
            <a:ext cx="206884" cy="399034"/>
          </a:xfrm>
          <a:custGeom>
            <a:avLst/>
            <a:gdLst/>
            <a:ahLst/>
            <a:cxnLst/>
            <a:rect l="l" t="t" r="r" b="b"/>
            <a:pathLst>
              <a:path w="222885" h="429895">
                <a:moveTo>
                  <a:pt x="60972" y="213360"/>
                </a:moveTo>
                <a:lnTo>
                  <a:pt x="0" y="213360"/>
                </a:lnTo>
                <a:lnTo>
                  <a:pt x="0" y="429768"/>
                </a:lnTo>
                <a:lnTo>
                  <a:pt x="60972" y="429768"/>
                </a:lnTo>
                <a:lnTo>
                  <a:pt x="60972" y="213360"/>
                </a:lnTo>
                <a:close/>
              </a:path>
              <a:path w="222885" h="429895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6479" y="3209229"/>
            <a:ext cx="23046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6149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551" y="3625604"/>
            <a:ext cx="105858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8715" y="362560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6918" y="360530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8206" y="3825063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4390" y="382506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2581" y="380483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152" y="4023105"/>
            <a:ext cx="4774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98100" y="4223978"/>
            <a:ext cx="1078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8242" y="4221148"/>
            <a:ext cx="12271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2988" y="422114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1218" y="42009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48048" y="4419193"/>
            <a:ext cx="1480019" cy="200990"/>
          </a:xfrm>
          <a:custGeom>
            <a:avLst/>
            <a:gdLst/>
            <a:ahLst/>
            <a:cxnLst/>
            <a:rect l="l" t="t" r="r" b="b"/>
            <a:pathLst>
              <a:path w="1594484" h="216535">
                <a:moveTo>
                  <a:pt x="963168" y="0"/>
                </a:moveTo>
                <a:lnTo>
                  <a:pt x="385572" y="0"/>
                </a:lnTo>
                <a:lnTo>
                  <a:pt x="202679" y="0"/>
                </a:lnTo>
                <a:lnTo>
                  <a:pt x="0" y="0"/>
                </a:lnTo>
                <a:lnTo>
                  <a:pt x="0" y="216408"/>
                </a:lnTo>
                <a:lnTo>
                  <a:pt x="202679" y="216408"/>
                </a:lnTo>
                <a:lnTo>
                  <a:pt x="385572" y="216408"/>
                </a:lnTo>
                <a:lnTo>
                  <a:pt x="963168" y="216408"/>
                </a:lnTo>
                <a:lnTo>
                  <a:pt x="963168" y="0"/>
                </a:lnTo>
                <a:close/>
              </a:path>
              <a:path w="1594484" h="216535">
                <a:moveTo>
                  <a:pt x="1594104" y="0"/>
                </a:moveTo>
                <a:lnTo>
                  <a:pt x="1001268" y="0"/>
                </a:lnTo>
                <a:lnTo>
                  <a:pt x="1001268" y="216408"/>
                </a:lnTo>
                <a:lnTo>
                  <a:pt x="1594104" y="216408"/>
                </a:lnTo>
                <a:lnTo>
                  <a:pt x="1594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6048048" y="4419192"/>
            <a:ext cx="1480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release"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8365" y="4618661"/>
            <a:ext cx="806319" cy="1192975"/>
          </a:xfrm>
          <a:custGeom>
            <a:avLst/>
            <a:gdLst/>
            <a:ahLst/>
            <a:cxnLst/>
            <a:rect l="l" t="t" r="r" b="b"/>
            <a:pathLst>
              <a:path w="868679" h="1285239">
                <a:moveTo>
                  <a:pt x="60947" y="1068311"/>
                </a:moveTo>
                <a:lnTo>
                  <a:pt x="0" y="1068311"/>
                </a:lnTo>
                <a:lnTo>
                  <a:pt x="0" y="1284732"/>
                </a:lnTo>
                <a:lnTo>
                  <a:pt x="60947" y="1284732"/>
                </a:lnTo>
                <a:lnTo>
                  <a:pt x="60947" y="1068311"/>
                </a:lnTo>
                <a:close/>
              </a:path>
              <a:path w="868679" h="1285239">
                <a:moveTo>
                  <a:pt x="222491" y="854951"/>
                </a:moveTo>
                <a:lnTo>
                  <a:pt x="161531" y="854951"/>
                </a:lnTo>
                <a:lnTo>
                  <a:pt x="161531" y="1071359"/>
                </a:lnTo>
                <a:lnTo>
                  <a:pt x="222491" y="1071359"/>
                </a:lnTo>
                <a:lnTo>
                  <a:pt x="222491" y="854951"/>
                </a:lnTo>
                <a:close/>
              </a:path>
              <a:path w="868679" h="1285239">
                <a:moveTo>
                  <a:pt x="384048" y="641604"/>
                </a:moveTo>
                <a:lnTo>
                  <a:pt x="323075" y="641604"/>
                </a:lnTo>
                <a:lnTo>
                  <a:pt x="323075" y="857999"/>
                </a:lnTo>
                <a:lnTo>
                  <a:pt x="384048" y="857999"/>
                </a:lnTo>
                <a:lnTo>
                  <a:pt x="384048" y="641604"/>
                </a:lnTo>
                <a:close/>
              </a:path>
              <a:path w="868679" h="1285239">
                <a:moveTo>
                  <a:pt x="545579" y="426720"/>
                </a:moveTo>
                <a:lnTo>
                  <a:pt x="484632" y="426720"/>
                </a:lnTo>
                <a:lnTo>
                  <a:pt x="484632" y="643115"/>
                </a:lnTo>
                <a:lnTo>
                  <a:pt x="545579" y="643115"/>
                </a:lnTo>
                <a:lnTo>
                  <a:pt x="545579" y="426720"/>
                </a:lnTo>
                <a:close/>
              </a:path>
              <a:path w="868679" h="1285239">
                <a:moveTo>
                  <a:pt x="707136" y="213347"/>
                </a:moveTo>
                <a:lnTo>
                  <a:pt x="646163" y="213347"/>
                </a:lnTo>
                <a:lnTo>
                  <a:pt x="646163" y="429768"/>
                </a:lnTo>
                <a:lnTo>
                  <a:pt x="707136" y="429768"/>
                </a:lnTo>
                <a:lnTo>
                  <a:pt x="707136" y="213347"/>
                </a:lnTo>
                <a:close/>
              </a:path>
              <a:path w="868679" h="1285239">
                <a:moveTo>
                  <a:pt x="868680" y="0"/>
                </a:moveTo>
                <a:lnTo>
                  <a:pt x="807720" y="0"/>
                </a:lnTo>
                <a:lnTo>
                  <a:pt x="807720" y="216395"/>
                </a:lnTo>
                <a:lnTo>
                  <a:pt x="868680" y="216395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6567" y="4598348"/>
            <a:ext cx="830485" cy="1212058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0924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92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3800" cy="1026743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600"/>
              </a:lnSpc>
              <a:spcBef>
                <a:spcPts val="79"/>
              </a:spcBef>
            </a:pP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cas,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retrouvons</a:t>
            </a:r>
            <a:r>
              <a:rPr sz="1439" spc="5" dirty="0">
                <a:latin typeface="Calibri"/>
                <a:cs typeface="Calibri"/>
              </a:rPr>
              <a:t> avec</a:t>
            </a:r>
            <a:r>
              <a:rPr sz="1439" spc="9" dirty="0">
                <a:latin typeface="Calibri"/>
                <a:cs typeface="Calibri"/>
              </a:rPr>
              <a:t> une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étape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semble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avoir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été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succès,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mais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fait </a:t>
            </a:r>
            <a:r>
              <a:rPr sz="1439" b="1" spc="9" dirty="0">
                <a:latin typeface="Calibri"/>
                <a:cs typeface="Calibri"/>
              </a:rPr>
              <a:t>Jenkins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n'a</a:t>
            </a:r>
            <a:r>
              <a:rPr sz="1439" b="1" spc="-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rien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fait</a:t>
            </a:r>
            <a:r>
              <a:rPr sz="1439" dirty="0"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8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86" y="917661"/>
            <a:ext cx="6039139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84" dirty="0">
                <a:latin typeface="Calibri"/>
                <a:cs typeface="Calibri"/>
              </a:rPr>
              <a:t>o</a:t>
            </a:r>
            <a:r>
              <a:rPr sz="2274" i="1" spc="-158" dirty="0">
                <a:latin typeface="Calibri"/>
                <a:cs typeface="Calibri"/>
              </a:rPr>
              <a:t>n</a:t>
            </a:r>
            <a:r>
              <a:rPr sz="2274" i="1" spc="-88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16" dirty="0">
                <a:latin typeface="Calibri"/>
                <a:cs typeface="Calibri"/>
              </a:rPr>
              <a:t>e</a:t>
            </a:r>
            <a:r>
              <a:rPr sz="2274" i="1" spc="-111" dirty="0">
                <a:latin typeface="Calibri"/>
                <a:cs typeface="Calibri"/>
              </a:rPr>
              <a:t>g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111" dirty="0">
                <a:latin typeface="Calibri"/>
                <a:cs typeface="Calibri"/>
              </a:rPr>
              <a:t>at</a:t>
            </a:r>
            <a:r>
              <a:rPr sz="2274" i="1" spc="-130" dirty="0">
                <a:latin typeface="Calibri"/>
                <a:cs typeface="Calibri"/>
              </a:rPr>
              <a:t>i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n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1" dirty="0">
                <a:latin typeface="Calibri"/>
                <a:cs typeface="Calibri"/>
              </a:rPr>
              <a:t>a</a:t>
            </a:r>
            <a:r>
              <a:rPr sz="2274" i="1" spc="-88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d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11" dirty="0">
                <a:latin typeface="Calibri"/>
                <a:cs typeface="Calibri"/>
              </a:rPr>
              <a:t>nu</a:t>
            </a:r>
            <a:r>
              <a:rPr sz="2274" i="1" spc="-130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6" dirty="0">
                <a:latin typeface="Calibri"/>
                <a:cs typeface="Calibri"/>
              </a:rPr>
              <a:t>De</a:t>
            </a:r>
            <a:r>
              <a:rPr sz="2274" i="1" spc="-106" dirty="0">
                <a:latin typeface="Calibri"/>
                <a:cs typeface="Calibri"/>
              </a:rPr>
              <a:t>li</a:t>
            </a:r>
            <a:r>
              <a:rPr sz="2274" i="1" spc="-139" dirty="0">
                <a:latin typeface="Calibri"/>
                <a:cs typeface="Calibri"/>
              </a:rPr>
              <a:t>v</a:t>
            </a:r>
            <a:r>
              <a:rPr sz="2274" i="1" spc="-93" dirty="0">
                <a:latin typeface="Calibri"/>
                <a:cs typeface="Calibri"/>
              </a:rPr>
              <a:t>e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79" dirty="0">
                <a:latin typeface="Calibri"/>
                <a:cs typeface="Calibri"/>
              </a:rPr>
              <a:t>y</a:t>
            </a:r>
            <a:r>
              <a:rPr sz="2274" i="1" spc="-125" dirty="0">
                <a:latin typeface="Calibri"/>
                <a:cs typeface="Calibri"/>
              </a:rPr>
              <a:t> </a:t>
            </a:r>
            <a:r>
              <a:rPr sz="2274" spc="-74" dirty="0">
                <a:latin typeface="Calibri"/>
                <a:cs typeface="Calibri"/>
              </a:rPr>
              <a:t>(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06" dirty="0">
                <a:latin typeface="Calibri"/>
                <a:cs typeface="Calibri"/>
              </a:rPr>
              <a:t>I</a:t>
            </a:r>
            <a:r>
              <a:rPr sz="2274" spc="-186" dirty="0">
                <a:latin typeface="Calibri"/>
                <a:cs typeface="Calibri"/>
              </a:rPr>
              <a:t>/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39" dirty="0">
                <a:latin typeface="Calibri"/>
                <a:cs typeface="Calibri"/>
              </a:rPr>
              <a:t>D</a:t>
            </a:r>
            <a:r>
              <a:rPr sz="2274" spc="-28" dirty="0">
                <a:latin typeface="Calibri"/>
                <a:cs typeface="Calibri"/>
              </a:rPr>
              <a:t>)</a:t>
            </a:r>
            <a:endParaRPr sz="227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80067" y="1483471"/>
            <a:ext cx="6879644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L'intégration</a:t>
            </a:r>
            <a:r>
              <a:rPr sz="1532" spc="-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continue</a:t>
            </a:r>
            <a:r>
              <a:rPr sz="1532" spc="5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ou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CI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</a:t>
            </a:r>
            <a:r>
              <a:rPr sz="1532" i="1" spc="5" dirty="0">
                <a:latin typeface="Calibri"/>
                <a:cs typeface="Calibri"/>
              </a:rPr>
              <a:t> </a:t>
            </a:r>
            <a:r>
              <a:rPr sz="1532" i="1" dirty="0">
                <a:latin typeface="Calibri"/>
                <a:cs typeface="Calibri"/>
              </a:rPr>
              <a:t>Integration)</a:t>
            </a:r>
            <a:r>
              <a:rPr sz="1532" i="1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peut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être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réaliser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5 </a:t>
            </a:r>
            <a:r>
              <a:rPr sz="1532" spc="-5" dirty="0">
                <a:latin typeface="Calibri"/>
                <a:cs typeface="Calibri"/>
              </a:rPr>
              <a:t>étapes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5" dirty="0">
                <a:latin typeface="Calibri"/>
                <a:cs typeface="Calibri"/>
              </a:rPr>
              <a:t>Planifiez</a:t>
            </a:r>
            <a:r>
              <a:rPr sz="1346" b="1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9" dirty="0">
                <a:latin typeface="Calibri"/>
                <a:cs typeface="Calibri"/>
              </a:rPr>
              <a:t> développement.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9" dirty="0">
                <a:latin typeface="Calibri"/>
                <a:cs typeface="Calibri"/>
              </a:rPr>
              <a:t>Compilez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et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intégrez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dirty="0">
                <a:latin typeface="Calibri"/>
                <a:cs typeface="Calibri"/>
              </a:rPr>
              <a:t>votre</a:t>
            </a:r>
            <a:r>
              <a:rPr sz="1346" spc="23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-19" dirty="0">
                <a:latin typeface="Calibri"/>
                <a:cs typeface="Calibri"/>
              </a:rPr>
              <a:t>Testez</a:t>
            </a:r>
            <a:r>
              <a:rPr sz="1346" b="1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-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Mesurez</a:t>
            </a:r>
            <a:r>
              <a:rPr sz="1346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qualité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 </a:t>
            </a:r>
            <a:r>
              <a:rPr sz="1346" spc="5" dirty="0">
                <a:latin typeface="Calibri"/>
                <a:cs typeface="Calibri"/>
              </a:rPr>
              <a:t>votre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5" dirty="0">
                <a:latin typeface="Calibri"/>
                <a:cs typeface="Calibri"/>
              </a:rPr>
              <a:t>Gérez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les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b="1" spc="5" dirty="0">
                <a:latin typeface="Calibri"/>
                <a:cs typeface="Calibri"/>
              </a:rPr>
              <a:t>livrables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067" y="3968880"/>
            <a:ext cx="8113878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Pour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la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dirty="0">
                <a:latin typeface="Calibri"/>
                <a:cs typeface="Calibri"/>
              </a:rPr>
              <a:t>livraison continue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ou</a:t>
            </a:r>
            <a:r>
              <a:rPr sz="1532" spc="-14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spc="9" dirty="0">
                <a:latin typeface="Calibri"/>
                <a:cs typeface="Calibri"/>
              </a:rPr>
              <a:t>CD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 </a:t>
            </a:r>
            <a:r>
              <a:rPr sz="1532" i="1" spc="5" dirty="0">
                <a:latin typeface="Calibri"/>
                <a:cs typeface="Calibri"/>
              </a:rPr>
              <a:t>Delivery</a:t>
            </a:r>
            <a:r>
              <a:rPr sz="1532" i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),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vous</a:t>
            </a:r>
            <a:r>
              <a:rPr sz="1532" spc="-5" dirty="0">
                <a:latin typeface="Calibri"/>
                <a:cs typeface="Calibri"/>
              </a:rPr>
              <a:t> devez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mettre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aussi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 place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5 </a:t>
            </a:r>
            <a:r>
              <a:rPr sz="1532" b="1" dirty="0">
                <a:latin typeface="Calibri"/>
                <a:cs typeface="Calibri"/>
              </a:rPr>
              <a:t>étapes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codification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ou</a:t>
            </a:r>
            <a:r>
              <a:rPr sz="1346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programmation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5" dirty="0">
                <a:latin typeface="Calibri"/>
                <a:cs typeface="Calibri"/>
              </a:rPr>
              <a:t> l'infrastructure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avec</a:t>
            </a:r>
            <a:r>
              <a:rPr sz="1346" spc="9" dirty="0">
                <a:latin typeface="Calibri"/>
                <a:cs typeface="Calibri"/>
              </a:rPr>
              <a:t> l'</a:t>
            </a:r>
            <a:r>
              <a:rPr sz="1346" b="1" spc="9" dirty="0">
                <a:latin typeface="Calibri"/>
                <a:cs typeface="Calibri"/>
              </a:rPr>
              <a:t>Infrastructure-as-Code (IaS)</a:t>
            </a:r>
            <a:r>
              <a:rPr sz="1346" spc="9" dirty="0">
                <a:latin typeface="Calibri"/>
                <a:cs typeface="Calibri"/>
              </a:rPr>
              <a:t>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spc="9" dirty="0">
                <a:latin typeface="Calibri"/>
                <a:cs typeface="Calibri"/>
              </a:rPr>
              <a:t>déploiement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dirty="0">
                <a:latin typeface="Calibri"/>
                <a:cs typeface="Calibri"/>
              </a:rPr>
              <a:t>test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environnement</a:t>
            </a:r>
            <a:r>
              <a:rPr sz="1346" spc="19" dirty="0">
                <a:latin typeface="Calibri"/>
                <a:cs typeface="Calibri"/>
              </a:rPr>
              <a:t> de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test.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9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 </a:t>
            </a:r>
            <a:r>
              <a:rPr sz="1346" b="1" spc="9" dirty="0">
                <a:latin typeface="Calibri"/>
                <a:cs typeface="Calibri"/>
              </a:rPr>
              <a:t>supervision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l'application.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mise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place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notifications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d'alerte.</a:t>
            </a:r>
            <a:endParaRPr sz="1346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590" y="1960627"/>
            <a:ext cx="5143465" cy="1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012850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directive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46" y="1878594"/>
            <a:ext cx="3884830" cy="2039473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6483" algn="just">
              <a:lnSpc>
                <a:spcPct val="152300"/>
              </a:lnSpc>
              <a:spcBef>
                <a:spcPts val="84"/>
              </a:spcBef>
            </a:pP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directive </a:t>
            </a:r>
            <a:r>
              <a:rPr sz="1439" spc="9" dirty="0">
                <a:latin typeface="Calibri"/>
                <a:cs typeface="Calibri"/>
              </a:rPr>
              <a:t>when </a:t>
            </a:r>
            <a:r>
              <a:rPr sz="1439" dirty="0">
                <a:latin typeface="Calibri"/>
                <a:cs typeface="Calibri"/>
              </a:rPr>
              <a:t>sautera </a:t>
            </a:r>
            <a:r>
              <a:rPr sz="1439" spc="14" dirty="0">
                <a:latin typeface="Calibri"/>
                <a:cs typeface="Calibri"/>
              </a:rPr>
              <a:t>ou </a:t>
            </a:r>
            <a:r>
              <a:rPr sz="1439" spc="-5" dirty="0">
                <a:latin typeface="Calibri"/>
                <a:cs typeface="Calibri"/>
              </a:rPr>
              <a:t>exécutera </a:t>
            </a:r>
            <a:r>
              <a:rPr sz="1439" spc="9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étape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entière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selon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condition.</a:t>
            </a:r>
            <a:endParaRPr sz="1439">
              <a:latin typeface="Calibri"/>
              <a:cs typeface="Calibri"/>
            </a:endParaRPr>
          </a:p>
          <a:p>
            <a:pPr marL="11788" marR="4715" algn="just">
              <a:lnSpc>
                <a:spcPct val="152700"/>
              </a:lnSpc>
              <a:spcBef>
                <a:spcPts val="5"/>
              </a:spcBef>
            </a:pPr>
            <a:r>
              <a:rPr sz="1439" spc="9" dirty="0">
                <a:latin typeface="Calibri"/>
                <a:cs typeface="Calibri"/>
              </a:rPr>
              <a:t>Jenkins </a:t>
            </a:r>
            <a:r>
              <a:rPr sz="1439" dirty="0">
                <a:latin typeface="Calibri"/>
                <a:cs typeface="Calibri"/>
              </a:rPr>
              <a:t>affichera l'étape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dirty="0">
                <a:latin typeface="Calibri"/>
                <a:cs typeface="Calibri"/>
              </a:rPr>
              <a:t>ignorer </a:t>
            </a:r>
            <a:r>
              <a:rPr sz="1439" spc="9" dirty="0">
                <a:latin typeface="Calibri"/>
                <a:cs typeface="Calibri"/>
              </a:rPr>
              <a:t>ou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spc="-5" dirty="0">
                <a:latin typeface="Calibri"/>
                <a:cs typeface="Calibri"/>
              </a:rPr>
              <a:t>exécuter 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vue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d'ensemble</a:t>
            </a:r>
            <a:r>
              <a:rPr sz="1439" spc="14" dirty="0">
                <a:latin typeface="Calibri"/>
                <a:cs typeface="Calibri"/>
              </a:rPr>
              <a:t> 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construction,  afin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puissions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trouver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dernière </a:t>
            </a:r>
            <a:r>
              <a:rPr sz="1439" spc="9" dirty="0">
                <a:latin typeface="Calibri"/>
                <a:cs typeface="Calibri"/>
              </a:rPr>
              <a:t> construction.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92111" y="1507956"/>
            <a:ext cx="4607452" cy="4022164"/>
            <a:chOff x="5620511" y="1624583"/>
            <a:chExt cx="4963795" cy="4333240"/>
          </a:xfrm>
        </p:grpSpPr>
        <p:sp>
          <p:nvSpPr>
            <p:cNvPr id="9" name="object 9"/>
            <p:cNvSpPr/>
            <p:nvPr/>
          </p:nvSpPr>
          <p:spPr>
            <a:xfrm>
              <a:off x="5628131" y="1630679"/>
              <a:ext cx="4950460" cy="4319270"/>
            </a:xfrm>
            <a:custGeom>
              <a:avLst/>
              <a:gdLst/>
              <a:ahLst/>
              <a:cxnLst/>
              <a:rect l="l" t="t" r="r" b="b"/>
              <a:pathLst>
                <a:path w="4950459" h="4319270">
                  <a:moveTo>
                    <a:pt x="4949952" y="4319016"/>
                  </a:moveTo>
                  <a:lnTo>
                    <a:pt x="0" y="4319016"/>
                  </a:lnTo>
                  <a:lnTo>
                    <a:pt x="0" y="0"/>
                  </a:lnTo>
                  <a:lnTo>
                    <a:pt x="4949952" y="0"/>
                  </a:lnTo>
                  <a:lnTo>
                    <a:pt x="4949952" y="431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0511" y="1624583"/>
              <a:ext cx="4963795" cy="4333240"/>
            </a:xfrm>
            <a:custGeom>
              <a:avLst/>
              <a:gdLst/>
              <a:ahLst/>
              <a:cxnLst/>
              <a:rect l="l" t="t" r="r" b="b"/>
              <a:pathLst>
                <a:path w="4963795" h="4333240">
                  <a:moveTo>
                    <a:pt x="4960620" y="4332732"/>
                  </a:moveTo>
                  <a:lnTo>
                    <a:pt x="3048" y="4332732"/>
                  </a:lnTo>
                  <a:lnTo>
                    <a:pt x="0" y="4328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60620" y="0"/>
                  </a:lnTo>
                  <a:lnTo>
                    <a:pt x="4963668" y="3048"/>
                  </a:lnTo>
                  <a:lnTo>
                    <a:pt x="496366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4317492"/>
                  </a:lnTo>
                  <a:lnTo>
                    <a:pt x="7620" y="4317492"/>
                  </a:lnTo>
                  <a:lnTo>
                    <a:pt x="15240" y="4325112"/>
                  </a:lnTo>
                  <a:lnTo>
                    <a:pt x="4963668" y="4325112"/>
                  </a:lnTo>
                  <a:lnTo>
                    <a:pt x="4963668" y="4328160"/>
                  </a:lnTo>
                  <a:lnTo>
                    <a:pt x="4960620" y="4332732"/>
                  </a:lnTo>
                  <a:close/>
                </a:path>
                <a:path w="4963795" h="433324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4963795" h="4333240">
                  <a:moveTo>
                    <a:pt x="494995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49952" y="6096"/>
                  </a:lnTo>
                  <a:lnTo>
                    <a:pt x="4949952" y="13716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4949952" y="6096"/>
                  </a:lnTo>
                  <a:lnTo>
                    <a:pt x="4957571" y="13716"/>
                  </a:lnTo>
                  <a:lnTo>
                    <a:pt x="4963668" y="13716"/>
                  </a:lnTo>
                  <a:lnTo>
                    <a:pt x="4963668" y="4317492"/>
                  </a:lnTo>
                  <a:lnTo>
                    <a:pt x="4957571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13716"/>
                  </a:moveTo>
                  <a:lnTo>
                    <a:pt x="4957571" y="13716"/>
                  </a:lnTo>
                  <a:lnTo>
                    <a:pt x="4949952" y="6096"/>
                  </a:lnTo>
                  <a:lnTo>
                    <a:pt x="4963668" y="6096"/>
                  </a:lnTo>
                  <a:lnTo>
                    <a:pt x="4963668" y="13716"/>
                  </a:lnTo>
                  <a:close/>
                </a:path>
                <a:path w="4963795" h="4333240">
                  <a:moveTo>
                    <a:pt x="15240" y="4325112"/>
                  </a:moveTo>
                  <a:lnTo>
                    <a:pt x="7620" y="4317492"/>
                  </a:lnTo>
                  <a:lnTo>
                    <a:pt x="15240" y="4317492"/>
                  </a:lnTo>
                  <a:lnTo>
                    <a:pt x="15240" y="4325112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15240" y="4325112"/>
                  </a:lnTo>
                  <a:lnTo>
                    <a:pt x="15240" y="4317492"/>
                  </a:lnTo>
                  <a:lnTo>
                    <a:pt x="4949952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4325112"/>
                  </a:moveTo>
                  <a:lnTo>
                    <a:pt x="4949952" y="4325112"/>
                  </a:lnTo>
                  <a:lnTo>
                    <a:pt x="4957571" y="4317492"/>
                  </a:lnTo>
                  <a:lnTo>
                    <a:pt x="4963668" y="4317492"/>
                  </a:lnTo>
                  <a:lnTo>
                    <a:pt x="4963668" y="432511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5454" y="4197100"/>
            <a:ext cx="4344573" cy="1237770"/>
            <a:chOff x="894587" y="4521707"/>
            <a:chExt cx="4680585" cy="1333500"/>
          </a:xfrm>
        </p:grpSpPr>
        <p:sp>
          <p:nvSpPr>
            <p:cNvPr id="12" name="object 12"/>
            <p:cNvSpPr/>
            <p:nvPr/>
          </p:nvSpPr>
          <p:spPr>
            <a:xfrm>
              <a:off x="894575" y="4521707"/>
              <a:ext cx="4680585" cy="1333500"/>
            </a:xfrm>
            <a:custGeom>
              <a:avLst/>
              <a:gdLst/>
              <a:ahLst/>
              <a:cxnLst/>
              <a:rect l="l" t="t" r="r" b="b"/>
              <a:pathLst>
                <a:path w="4680585" h="1333500">
                  <a:moveTo>
                    <a:pt x="4680204" y="3048"/>
                  </a:moveTo>
                  <a:lnTo>
                    <a:pt x="46771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7168" y="1333500"/>
                  </a:lnTo>
                  <a:lnTo>
                    <a:pt x="4680204" y="1330452"/>
                  </a:lnTo>
                  <a:lnTo>
                    <a:pt x="4680204" y="1327404"/>
                  </a:lnTo>
                  <a:lnTo>
                    <a:pt x="4680204" y="1319784"/>
                  </a:lnTo>
                  <a:lnTo>
                    <a:pt x="4680204" y="13716"/>
                  </a:lnTo>
                  <a:lnTo>
                    <a:pt x="4680204" y="7620"/>
                  </a:lnTo>
                  <a:lnTo>
                    <a:pt x="468020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4725923"/>
              <a:ext cx="4181855" cy="888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74157" y="1548979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4104" y="1748437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4104" y="1946481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30424" y="19464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517219" y="19247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052" y="2147354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22596" y="2144524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E2CC59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0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724104" y="23439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5710894" y="232229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2396" y="2542025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4052" y="2742897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804" y="274007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6803440" y="2742897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6"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3998" y="2938112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0183" y="29381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5752396" y="2916438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3945" y="3137570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03334" y="3137571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2" name="object 32"/>
          <p:cNvSpPr txBox="1"/>
          <p:nvPr/>
        </p:nvSpPr>
        <p:spPr>
          <a:xfrm>
            <a:off x="7101981" y="3115889"/>
            <a:ext cx="403159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3998" y="33356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6010817" y="33139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4052" y="35336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60805" y="3511959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4052" y="3731699"/>
            <a:ext cx="1167040" cy="200990"/>
          </a:xfrm>
          <a:custGeom>
            <a:avLst/>
            <a:gdLst/>
            <a:ahLst/>
            <a:cxnLst/>
            <a:rect l="l" t="t" r="r" b="b"/>
            <a:pathLst>
              <a:path w="1257300" h="216535">
                <a:moveTo>
                  <a:pt x="1158240" y="0"/>
                </a:moveTo>
                <a:lnTo>
                  <a:pt x="1158240" y="0"/>
                </a:lnTo>
                <a:lnTo>
                  <a:pt x="0" y="0"/>
                </a:lnTo>
                <a:lnTo>
                  <a:pt x="0" y="216408"/>
                </a:lnTo>
                <a:lnTo>
                  <a:pt x="1158240" y="216408"/>
                </a:lnTo>
                <a:lnTo>
                  <a:pt x="1158240" y="0"/>
                </a:lnTo>
                <a:close/>
              </a:path>
              <a:path w="1257300" h="216535">
                <a:moveTo>
                  <a:pt x="1257300" y="0"/>
                </a:moveTo>
                <a:lnTo>
                  <a:pt x="1196340" y="0"/>
                </a:lnTo>
                <a:lnTo>
                  <a:pt x="1196340" y="216408"/>
                </a:lnTo>
                <a:lnTo>
                  <a:pt x="1257300" y="216408"/>
                </a:lnTo>
                <a:lnTo>
                  <a:pt x="1257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5860805" y="3710036"/>
            <a:ext cx="119120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3998" y="3931157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5" dirty="0">
                <a:latin typeface="Calibri"/>
                <a:cs typeface="Calibri"/>
              </a:rPr>
              <a:t>w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n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5645" y="393115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5902344" y="3931157"/>
            <a:ext cx="62831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828" algn="r"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30424" y="3931157"/>
            <a:ext cx="81103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x</a:t>
            </a:r>
            <a:r>
              <a:rPr sz="1299" spc="5" dirty="0">
                <a:latin typeface="Calibri"/>
                <a:cs typeface="Calibri"/>
              </a:rPr>
              <a:t>p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ss</a:t>
            </a:r>
            <a:r>
              <a:rPr sz="1299" dirty="0">
                <a:latin typeface="Calibri"/>
                <a:cs typeface="Calibri"/>
              </a:rPr>
              <a:t>ion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79180" y="3931169"/>
            <a:ext cx="1301427" cy="200990"/>
          </a:xfrm>
          <a:custGeom>
            <a:avLst/>
            <a:gdLst/>
            <a:ahLst/>
            <a:cxnLst/>
            <a:rect l="l" t="t" r="r" b="b"/>
            <a:pathLst>
              <a:path w="1402079" h="216535">
                <a:moveTo>
                  <a:pt x="1199388" y="0"/>
                </a:moveTo>
                <a:lnTo>
                  <a:pt x="582168" y="0"/>
                </a:lnTo>
                <a:lnTo>
                  <a:pt x="534911" y="0"/>
                </a:lnTo>
                <a:lnTo>
                  <a:pt x="0" y="0"/>
                </a:lnTo>
                <a:lnTo>
                  <a:pt x="0" y="216395"/>
                </a:lnTo>
                <a:lnTo>
                  <a:pt x="534911" y="216395"/>
                </a:lnTo>
                <a:lnTo>
                  <a:pt x="582168" y="216395"/>
                </a:lnTo>
                <a:lnTo>
                  <a:pt x="1199388" y="216395"/>
                </a:lnTo>
                <a:lnTo>
                  <a:pt x="1199388" y="0"/>
                </a:lnTo>
                <a:close/>
              </a:path>
              <a:path w="1402079" h="216535">
                <a:moveTo>
                  <a:pt x="1301483" y="0"/>
                </a:moveTo>
                <a:lnTo>
                  <a:pt x="1240536" y="0"/>
                </a:lnTo>
                <a:lnTo>
                  <a:pt x="1240536" y="216395"/>
                </a:lnTo>
                <a:lnTo>
                  <a:pt x="1301483" y="216395"/>
                </a:lnTo>
                <a:lnTo>
                  <a:pt x="1301483" y="0"/>
                </a:lnTo>
                <a:close/>
              </a:path>
              <a:path w="1402079" h="216535">
                <a:moveTo>
                  <a:pt x="1402067" y="0"/>
                </a:moveTo>
                <a:lnTo>
                  <a:pt x="1341120" y="0"/>
                </a:lnTo>
                <a:lnTo>
                  <a:pt x="1341120" y="216395"/>
                </a:lnTo>
                <a:lnTo>
                  <a:pt x="1402067" y="216395"/>
                </a:lnTo>
                <a:lnTo>
                  <a:pt x="1402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377761" y="3909486"/>
            <a:ext cx="1313805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params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-5" dirty="0">
                <a:latin typeface="Calibri"/>
                <a:cs typeface="Calibri"/>
              </a:rPr>
              <a:t>RELEASE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4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3998" y="4132029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steps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183" y="412920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7" name="object 47"/>
          <p:cNvSpPr txBox="1"/>
          <p:nvPr/>
        </p:nvSpPr>
        <p:spPr>
          <a:xfrm>
            <a:off x="6397008" y="410748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3945" y="432724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03334" y="4327244"/>
            <a:ext cx="550513" cy="200990"/>
          </a:xfrm>
          <a:custGeom>
            <a:avLst/>
            <a:gdLst/>
            <a:ahLst/>
            <a:cxnLst/>
            <a:rect l="l" t="t" r="r" b="b"/>
            <a:pathLst>
              <a:path w="593090" h="216535">
                <a:moveTo>
                  <a:pt x="592835" y="216407"/>
                </a:moveTo>
                <a:lnTo>
                  <a:pt x="0" y="216407"/>
                </a:lnTo>
                <a:lnTo>
                  <a:pt x="0" y="0"/>
                </a:lnTo>
                <a:lnTo>
                  <a:pt x="592835" y="0"/>
                </a:lnTo>
                <a:lnTo>
                  <a:pt x="592835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101981" y="4305557"/>
            <a:ext cx="551692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74146" y="45252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72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72" y="858012"/>
                </a:lnTo>
                <a:lnTo>
                  <a:pt x="60972" y="641616"/>
                </a:lnTo>
                <a:close/>
              </a:path>
              <a:path w="546100" h="858520">
                <a:moveTo>
                  <a:pt x="222504" y="428244"/>
                </a:moveTo>
                <a:lnTo>
                  <a:pt x="161556" y="428244"/>
                </a:lnTo>
                <a:lnTo>
                  <a:pt x="161556" y="644664"/>
                </a:lnTo>
                <a:lnTo>
                  <a:pt x="222504" y="644664"/>
                </a:lnTo>
                <a:lnTo>
                  <a:pt x="222504" y="428244"/>
                </a:lnTo>
                <a:close/>
              </a:path>
              <a:path w="546100" h="858520">
                <a:moveTo>
                  <a:pt x="384048" y="214896"/>
                </a:moveTo>
                <a:lnTo>
                  <a:pt x="323100" y="214896"/>
                </a:lnTo>
                <a:lnTo>
                  <a:pt x="323100" y="431292"/>
                </a:lnTo>
                <a:lnTo>
                  <a:pt x="384048" y="431292"/>
                </a:lnTo>
                <a:lnTo>
                  <a:pt x="384048" y="214896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32" y="0"/>
                </a:lnTo>
                <a:lnTo>
                  <a:pt x="484632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2" name="object 52"/>
          <p:cNvSpPr txBox="1"/>
          <p:nvPr/>
        </p:nvSpPr>
        <p:spPr>
          <a:xfrm>
            <a:off x="5560983" y="4503633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21684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9594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196" y="1333962"/>
            <a:ext cx="8830027" cy="4904870"/>
            <a:chOff x="1014971" y="1437132"/>
            <a:chExt cx="9512947" cy="5284216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80" y="1450848"/>
              <a:ext cx="5346700" cy="5262880"/>
            </a:xfrm>
            <a:custGeom>
              <a:avLst/>
              <a:gdLst/>
              <a:ahLst/>
              <a:cxnLst/>
              <a:rect l="l" t="t" r="r" b="b"/>
              <a:pathLst>
                <a:path w="5346700" h="5262880">
                  <a:moveTo>
                    <a:pt x="5346191" y="5262371"/>
                  </a:moveTo>
                  <a:lnTo>
                    <a:pt x="0" y="526237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5262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167883" y="1443228"/>
              <a:ext cx="5360035" cy="5278120"/>
            </a:xfrm>
            <a:custGeom>
              <a:avLst/>
              <a:gdLst/>
              <a:ahLst/>
              <a:cxnLst/>
              <a:rect l="l" t="t" r="r" b="b"/>
              <a:pathLst>
                <a:path w="5360034" h="5278120">
                  <a:moveTo>
                    <a:pt x="5356860" y="5277612"/>
                  </a:moveTo>
                  <a:lnTo>
                    <a:pt x="3048" y="5277612"/>
                  </a:lnTo>
                  <a:lnTo>
                    <a:pt x="0" y="52745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263896"/>
                  </a:lnTo>
                  <a:lnTo>
                    <a:pt x="6096" y="5263896"/>
                  </a:lnTo>
                  <a:lnTo>
                    <a:pt x="13716" y="5269991"/>
                  </a:lnTo>
                  <a:lnTo>
                    <a:pt x="5359907" y="5269991"/>
                  </a:lnTo>
                  <a:lnTo>
                    <a:pt x="5359907" y="5274564"/>
                  </a:lnTo>
                  <a:lnTo>
                    <a:pt x="5356860" y="5277612"/>
                  </a:lnTo>
                  <a:close/>
                </a:path>
                <a:path w="5360034" h="52781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5278120">
                  <a:moveTo>
                    <a:pt x="53446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4668" y="7620"/>
                  </a:lnTo>
                  <a:lnTo>
                    <a:pt x="5344668" y="13716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5344668" y="7620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5263896"/>
                  </a:lnTo>
                  <a:lnTo>
                    <a:pt x="5352287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13716"/>
                  </a:moveTo>
                  <a:lnTo>
                    <a:pt x="5352287" y="13716"/>
                  </a:lnTo>
                  <a:lnTo>
                    <a:pt x="5344668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5278120">
                  <a:moveTo>
                    <a:pt x="13716" y="5269991"/>
                  </a:moveTo>
                  <a:lnTo>
                    <a:pt x="6096" y="5263896"/>
                  </a:lnTo>
                  <a:lnTo>
                    <a:pt x="13716" y="5263896"/>
                  </a:lnTo>
                  <a:lnTo>
                    <a:pt x="13716" y="5269991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13716" y="5269991"/>
                  </a:lnTo>
                  <a:lnTo>
                    <a:pt x="13716" y="5263896"/>
                  </a:lnTo>
                  <a:lnTo>
                    <a:pt x="5344668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5269991"/>
                  </a:moveTo>
                  <a:lnTo>
                    <a:pt x="5344668" y="5269991"/>
                  </a:lnTo>
                  <a:lnTo>
                    <a:pt x="5352287" y="5263896"/>
                  </a:lnTo>
                  <a:lnTo>
                    <a:pt x="5359907" y="5263896"/>
                  </a:lnTo>
                  <a:lnTo>
                    <a:pt x="5359907" y="5269991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71" y="4853939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1560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6096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990688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if/else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609" y="1380644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556" y="1580101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556" y="1778144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8875" y="177814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6095672" y="175788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2502" y="1979017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01047" y="1976188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302556" y="217564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5289387" y="215541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0848" y="2373689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2502" y="2574561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255" y="257173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6404079" y="255148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450" y="2769775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8633" y="27697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5330848" y="2749476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2397" y="296923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81785" y="2969233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6680333" y="2948926"/>
            <a:ext cx="40374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02450" y="31672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589269" y="31470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2502" y="336532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9308" y="334507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0795" y="3563362"/>
            <a:ext cx="104680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62959" y="356336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9748" y="354307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2450" y="376282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8633" y="3762821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5409" y="374252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2397" y="3960864"/>
            <a:ext cx="46563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56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2344" y="4161736"/>
            <a:ext cx="1043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1584" y="4158906"/>
            <a:ext cx="1196511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7231" y="415890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4047" y="413867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1584" y="4359779"/>
            <a:ext cx="89473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81679" y="4356950"/>
            <a:ext cx="5505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52597" y="4556407"/>
            <a:ext cx="2635861" cy="1590240"/>
          </a:xfrm>
          <a:custGeom>
            <a:avLst/>
            <a:gdLst/>
            <a:ahLst/>
            <a:cxnLst/>
            <a:rect l="l" t="t" r="r" b="b"/>
            <a:pathLst>
              <a:path w="2839720" h="1713229">
                <a:moveTo>
                  <a:pt x="60972" y="1496568"/>
                </a:moveTo>
                <a:lnTo>
                  <a:pt x="0" y="1496568"/>
                </a:lnTo>
                <a:lnTo>
                  <a:pt x="0" y="1712988"/>
                </a:lnTo>
                <a:lnTo>
                  <a:pt x="60972" y="1712988"/>
                </a:lnTo>
                <a:lnTo>
                  <a:pt x="60972" y="1496568"/>
                </a:lnTo>
                <a:close/>
              </a:path>
              <a:path w="2839720" h="1713229">
                <a:moveTo>
                  <a:pt x="222504" y="1281684"/>
                </a:moveTo>
                <a:lnTo>
                  <a:pt x="161556" y="1281684"/>
                </a:lnTo>
                <a:lnTo>
                  <a:pt x="161556" y="1498104"/>
                </a:lnTo>
                <a:lnTo>
                  <a:pt x="222504" y="1498104"/>
                </a:lnTo>
                <a:lnTo>
                  <a:pt x="222504" y="1281684"/>
                </a:lnTo>
                <a:close/>
              </a:path>
              <a:path w="2839720" h="1713229">
                <a:moveTo>
                  <a:pt x="384060" y="1068336"/>
                </a:moveTo>
                <a:lnTo>
                  <a:pt x="323088" y="1068336"/>
                </a:lnTo>
                <a:lnTo>
                  <a:pt x="323088" y="1284732"/>
                </a:lnTo>
                <a:lnTo>
                  <a:pt x="384060" y="1284732"/>
                </a:lnTo>
                <a:lnTo>
                  <a:pt x="384060" y="1068336"/>
                </a:lnTo>
                <a:close/>
              </a:path>
              <a:path w="2839720" h="1713229">
                <a:moveTo>
                  <a:pt x="545604" y="854964"/>
                </a:moveTo>
                <a:lnTo>
                  <a:pt x="484632" y="854964"/>
                </a:lnTo>
                <a:lnTo>
                  <a:pt x="484632" y="1071384"/>
                </a:lnTo>
                <a:lnTo>
                  <a:pt x="545604" y="1071384"/>
                </a:lnTo>
                <a:lnTo>
                  <a:pt x="545604" y="854964"/>
                </a:lnTo>
                <a:close/>
              </a:path>
              <a:path w="2839720" h="1713229">
                <a:moveTo>
                  <a:pt x="707136" y="641604"/>
                </a:moveTo>
                <a:lnTo>
                  <a:pt x="646188" y="641604"/>
                </a:lnTo>
                <a:lnTo>
                  <a:pt x="646188" y="858012"/>
                </a:lnTo>
                <a:lnTo>
                  <a:pt x="707136" y="858012"/>
                </a:lnTo>
                <a:lnTo>
                  <a:pt x="707136" y="641604"/>
                </a:lnTo>
                <a:close/>
              </a:path>
              <a:path w="2839720" h="1713229">
                <a:moveTo>
                  <a:pt x="868692" y="426720"/>
                </a:moveTo>
                <a:lnTo>
                  <a:pt x="807720" y="426720"/>
                </a:lnTo>
                <a:lnTo>
                  <a:pt x="807720" y="643128"/>
                </a:lnTo>
                <a:lnTo>
                  <a:pt x="868692" y="643128"/>
                </a:lnTo>
                <a:lnTo>
                  <a:pt x="868692" y="426720"/>
                </a:lnTo>
                <a:close/>
              </a:path>
              <a:path w="2839720" h="1713229">
                <a:moveTo>
                  <a:pt x="868692" y="0"/>
                </a:moveTo>
                <a:lnTo>
                  <a:pt x="807720" y="0"/>
                </a:lnTo>
                <a:lnTo>
                  <a:pt x="807720" y="216420"/>
                </a:lnTo>
                <a:lnTo>
                  <a:pt x="868692" y="216420"/>
                </a:lnTo>
                <a:lnTo>
                  <a:pt x="868692" y="0"/>
                </a:lnTo>
                <a:close/>
              </a:path>
              <a:path w="2839720" h="1713229">
                <a:moveTo>
                  <a:pt x="1932432" y="213372"/>
                </a:moveTo>
                <a:lnTo>
                  <a:pt x="1354836" y="213372"/>
                </a:lnTo>
                <a:lnTo>
                  <a:pt x="1303020" y="213372"/>
                </a:lnTo>
                <a:lnTo>
                  <a:pt x="1303020" y="0"/>
                </a:lnTo>
                <a:lnTo>
                  <a:pt x="1242072" y="0"/>
                </a:lnTo>
                <a:lnTo>
                  <a:pt x="1242072" y="213372"/>
                </a:lnTo>
                <a:lnTo>
                  <a:pt x="1203972" y="213372"/>
                </a:lnTo>
                <a:lnTo>
                  <a:pt x="1203972" y="0"/>
                </a:lnTo>
                <a:lnTo>
                  <a:pt x="908304" y="0"/>
                </a:lnTo>
                <a:lnTo>
                  <a:pt x="908304" y="216420"/>
                </a:lnTo>
                <a:lnTo>
                  <a:pt x="969276" y="216420"/>
                </a:lnTo>
                <a:lnTo>
                  <a:pt x="969276" y="429768"/>
                </a:lnTo>
                <a:lnTo>
                  <a:pt x="1171956" y="429768"/>
                </a:lnTo>
                <a:lnTo>
                  <a:pt x="1354836" y="429768"/>
                </a:lnTo>
                <a:lnTo>
                  <a:pt x="1932432" y="429768"/>
                </a:lnTo>
                <a:lnTo>
                  <a:pt x="1932432" y="213372"/>
                </a:lnTo>
                <a:close/>
              </a:path>
              <a:path w="2839720" h="1713229">
                <a:moveTo>
                  <a:pt x="2839224" y="213372"/>
                </a:moveTo>
                <a:lnTo>
                  <a:pt x="2767584" y="213372"/>
                </a:lnTo>
                <a:lnTo>
                  <a:pt x="1970532" y="213372"/>
                </a:lnTo>
                <a:lnTo>
                  <a:pt x="1970532" y="429768"/>
                </a:lnTo>
                <a:lnTo>
                  <a:pt x="2767584" y="429768"/>
                </a:lnTo>
                <a:lnTo>
                  <a:pt x="2839224" y="429768"/>
                </a:lnTo>
                <a:lnTo>
                  <a:pt x="2839224" y="213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9395" y="4536121"/>
            <a:ext cx="2648828" cy="161191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1513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37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sz="1299" b="1" spc="-3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11223"/>
            <a:r>
              <a:rPr sz="1299" spc="-5" dirty="0">
                <a:latin typeface="Calibri"/>
                <a:cs typeface="Calibri"/>
              </a:rPr>
              <a:t>sh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 preRelease"</a:t>
            </a:r>
            <a:endParaRPr sz="1299">
              <a:latin typeface="Calibri"/>
              <a:cs typeface="Calibri"/>
            </a:endParaRPr>
          </a:p>
          <a:p>
            <a:pPr marL="76151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4978" cy="2380254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700"/>
              </a:lnSpc>
              <a:spcBef>
                <a:spcPts val="79"/>
              </a:spcBef>
            </a:pPr>
            <a:r>
              <a:rPr sz="1439" spc="-5" dirty="0">
                <a:latin typeface="Calibri"/>
                <a:cs typeface="Calibri"/>
              </a:rPr>
              <a:t>Parfois, </a:t>
            </a:r>
            <a:r>
              <a:rPr sz="1439" spc="14" dirty="0">
                <a:latin typeface="Calibri"/>
                <a:cs typeface="Calibri"/>
              </a:rPr>
              <a:t>nous </a:t>
            </a:r>
            <a:r>
              <a:rPr sz="1439" spc="5" dirty="0">
                <a:latin typeface="Calibri"/>
                <a:cs typeface="Calibri"/>
              </a:rPr>
              <a:t>voulons </a:t>
            </a:r>
            <a:r>
              <a:rPr sz="1439" spc="14" dirty="0">
                <a:latin typeface="Calibri"/>
                <a:cs typeface="Calibri"/>
              </a:rPr>
              <a:t>que </a:t>
            </a:r>
            <a:r>
              <a:rPr sz="1439" spc="5" dirty="0">
                <a:latin typeface="Calibri"/>
                <a:cs typeface="Calibri"/>
              </a:rPr>
              <a:t>l'un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scripts sera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exécuté.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Par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exemple,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avons</a:t>
            </a:r>
            <a:r>
              <a:rPr sz="1439" spc="33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mécanisme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dirty="0">
                <a:latin typeface="Calibri"/>
                <a:cs typeface="Calibri"/>
              </a:rPr>
              <a:t>construire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pré-version et </a:t>
            </a:r>
            <a:r>
              <a:rPr sz="1439" spc="9" dirty="0">
                <a:latin typeface="Calibri"/>
                <a:cs typeface="Calibri"/>
              </a:rPr>
              <a:t> un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autre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construire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version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finale.</a:t>
            </a:r>
            <a:endParaRPr sz="1439">
              <a:latin typeface="Calibri"/>
              <a:cs typeface="Calibri"/>
            </a:endParaRPr>
          </a:p>
          <a:p>
            <a:pPr marL="11788" algn="just">
              <a:spcBef>
                <a:spcPts val="899"/>
              </a:spcBef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Jenkins,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il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s'agit </a:t>
            </a:r>
            <a:r>
              <a:rPr sz="1439" spc="9" dirty="0">
                <a:latin typeface="Calibri"/>
                <a:cs typeface="Calibri"/>
              </a:rPr>
              <a:t>de </a:t>
            </a:r>
            <a:r>
              <a:rPr sz="1439" spc="-9" dirty="0">
                <a:latin typeface="Calibri"/>
                <a:cs typeface="Calibri"/>
              </a:rPr>
              <a:t>l’étape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Publish.</a:t>
            </a:r>
            <a:endParaRPr sz="1439">
              <a:latin typeface="Calibri"/>
              <a:cs typeface="Calibri"/>
            </a:endParaRPr>
          </a:p>
          <a:p>
            <a:pPr marL="11788" marR="5894" algn="just">
              <a:lnSpc>
                <a:spcPct val="152900"/>
              </a:lnSpc>
            </a:pPr>
            <a:r>
              <a:rPr sz="1439" spc="5" dirty="0">
                <a:latin typeface="Calibri"/>
                <a:cs typeface="Calibri"/>
              </a:rPr>
              <a:t>Pour </a:t>
            </a:r>
            <a:r>
              <a:rPr sz="1439" spc="9" dirty="0">
                <a:latin typeface="Calibri"/>
                <a:cs typeface="Calibri"/>
              </a:rPr>
              <a:t>découvrir ce qui </a:t>
            </a:r>
            <a:r>
              <a:rPr sz="1439" spc="5" dirty="0">
                <a:latin typeface="Calibri"/>
                <a:cs typeface="Calibri"/>
              </a:rPr>
              <a:t>s'est </a:t>
            </a:r>
            <a:r>
              <a:rPr sz="1439" spc="9" dirty="0">
                <a:latin typeface="Calibri"/>
                <a:cs typeface="Calibri"/>
              </a:rPr>
              <a:t>passé, nous </a:t>
            </a:r>
            <a:r>
              <a:rPr sz="1439" spc="5" dirty="0">
                <a:latin typeface="Calibri"/>
                <a:cs typeface="Calibri"/>
              </a:rPr>
              <a:t>aurions </a:t>
            </a:r>
            <a:r>
              <a:rPr sz="1439" spc="9" dirty="0">
                <a:latin typeface="Calibri"/>
                <a:cs typeface="Calibri"/>
              </a:rPr>
              <a:t> besoin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vérifier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journaux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5" dirty="0">
                <a:latin typeface="Calibri"/>
                <a:cs typeface="Calibri"/>
              </a:rPr>
              <a:t> exécutions.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39" y="4745964"/>
            <a:ext cx="3370978" cy="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797" y="1333962"/>
            <a:ext cx="8896619" cy="4965697"/>
            <a:chOff x="826008" y="1437132"/>
            <a:chExt cx="9584689" cy="5349747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657087" y="1447799"/>
              <a:ext cx="4745990" cy="5339080"/>
            </a:xfrm>
            <a:custGeom>
              <a:avLst/>
              <a:gdLst/>
              <a:ahLst/>
              <a:cxnLst/>
              <a:rect l="l" t="t" r="r" b="b"/>
              <a:pathLst>
                <a:path w="4745990" h="5339080">
                  <a:moveTo>
                    <a:pt x="4745736" y="5338571"/>
                  </a:moveTo>
                  <a:lnTo>
                    <a:pt x="0" y="5338571"/>
                  </a:lnTo>
                  <a:lnTo>
                    <a:pt x="0" y="0"/>
                  </a:lnTo>
                  <a:lnTo>
                    <a:pt x="4745736" y="0"/>
                  </a:lnTo>
                  <a:lnTo>
                    <a:pt x="4745736" y="5338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649467" y="1441703"/>
              <a:ext cx="4761230" cy="5344795"/>
            </a:xfrm>
            <a:custGeom>
              <a:avLst/>
              <a:gdLst/>
              <a:ahLst/>
              <a:cxnLst/>
              <a:rect l="l" t="t" r="r" b="b"/>
              <a:pathLst>
                <a:path w="4761230" h="5344795">
                  <a:moveTo>
                    <a:pt x="13715" y="5344667"/>
                  </a:moveTo>
                  <a:lnTo>
                    <a:pt x="0" y="5344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4757927" y="0"/>
                  </a:lnTo>
                  <a:lnTo>
                    <a:pt x="4760976" y="3047"/>
                  </a:lnTo>
                  <a:lnTo>
                    <a:pt x="4760976" y="6096"/>
                  </a:lnTo>
                  <a:lnTo>
                    <a:pt x="13715" y="6096"/>
                  </a:lnTo>
                  <a:lnTo>
                    <a:pt x="7619" y="13716"/>
                  </a:lnTo>
                  <a:lnTo>
                    <a:pt x="13715" y="13716"/>
                  </a:lnTo>
                  <a:lnTo>
                    <a:pt x="13715" y="5344667"/>
                  </a:lnTo>
                  <a:close/>
                </a:path>
                <a:path w="4761230" h="5344795">
                  <a:moveTo>
                    <a:pt x="13715" y="13716"/>
                  </a:moveTo>
                  <a:lnTo>
                    <a:pt x="7619" y="13716"/>
                  </a:lnTo>
                  <a:lnTo>
                    <a:pt x="13715" y="6096"/>
                  </a:lnTo>
                  <a:lnTo>
                    <a:pt x="13715" y="13716"/>
                  </a:lnTo>
                  <a:close/>
                </a:path>
                <a:path w="4761230" h="5344795">
                  <a:moveTo>
                    <a:pt x="4747260" y="13716"/>
                  </a:moveTo>
                  <a:lnTo>
                    <a:pt x="13715" y="13716"/>
                  </a:lnTo>
                  <a:lnTo>
                    <a:pt x="13715" y="6096"/>
                  </a:lnTo>
                  <a:lnTo>
                    <a:pt x="4747260" y="6096"/>
                  </a:lnTo>
                  <a:lnTo>
                    <a:pt x="4747260" y="13716"/>
                  </a:lnTo>
                  <a:close/>
                </a:path>
                <a:path w="4761230" h="5344795">
                  <a:moveTo>
                    <a:pt x="4760976" y="5344667"/>
                  </a:moveTo>
                  <a:lnTo>
                    <a:pt x="4747260" y="5344667"/>
                  </a:lnTo>
                  <a:lnTo>
                    <a:pt x="4747260" y="6096"/>
                  </a:lnTo>
                  <a:lnTo>
                    <a:pt x="4753356" y="13716"/>
                  </a:lnTo>
                  <a:lnTo>
                    <a:pt x="4760976" y="13716"/>
                  </a:lnTo>
                  <a:lnTo>
                    <a:pt x="4760976" y="5344667"/>
                  </a:lnTo>
                  <a:close/>
                </a:path>
                <a:path w="4761230" h="5344795">
                  <a:moveTo>
                    <a:pt x="4760976" y="13716"/>
                  </a:moveTo>
                  <a:lnTo>
                    <a:pt x="4753356" y="13716"/>
                  </a:lnTo>
                  <a:lnTo>
                    <a:pt x="4747260" y="6096"/>
                  </a:lnTo>
                  <a:lnTo>
                    <a:pt x="4760976" y="6096"/>
                  </a:lnTo>
                  <a:lnTo>
                    <a:pt x="4760976" y="13716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26008" y="4431804"/>
              <a:ext cx="4678680" cy="1333500"/>
            </a:xfrm>
            <a:custGeom>
              <a:avLst/>
              <a:gdLst/>
              <a:ahLst/>
              <a:cxnLst/>
              <a:rect l="l" t="t" r="r" b="b"/>
              <a:pathLst>
                <a:path w="4678680" h="1333500">
                  <a:moveTo>
                    <a:pt x="4678680" y="3048"/>
                  </a:moveTo>
                  <a:lnTo>
                    <a:pt x="467563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5632" y="1333500"/>
                  </a:lnTo>
                  <a:lnTo>
                    <a:pt x="4678680" y="1330452"/>
                  </a:lnTo>
                  <a:lnTo>
                    <a:pt x="4678680" y="1325880"/>
                  </a:lnTo>
                  <a:lnTo>
                    <a:pt x="4678680" y="1319784"/>
                  </a:lnTo>
                  <a:lnTo>
                    <a:pt x="4678680" y="13716"/>
                  </a:lnTo>
                  <a:lnTo>
                    <a:pt x="4678680" y="6096"/>
                  </a:lnTo>
                  <a:lnTo>
                    <a:pt x="4678680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77673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parmi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switch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627" y="1996975"/>
            <a:ext cx="3704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  <a:tabLst>
                <a:tab pos="1096297" algn="l"/>
                <a:tab pos="1741698" algn="l"/>
                <a:tab pos="2365290" algn="l"/>
                <a:tab pos="2645259" algn="l"/>
                <a:tab pos="3263547" algn="l"/>
              </a:tabLst>
            </a:pPr>
            <a:r>
              <a:rPr sz="1439" spc="5" dirty="0">
                <a:latin typeface="Calibri"/>
                <a:cs typeface="Calibri"/>
              </a:rPr>
              <a:t>L'ins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9" dirty="0">
                <a:latin typeface="Calibri"/>
                <a:cs typeface="Calibri"/>
              </a:rPr>
              <a:t>c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-9" dirty="0">
                <a:latin typeface="Calibri"/>
                <a:cs typeface="Calibri"/>
              </a:rPr>
              <a:t>i</a:t>
            </a:r>
            <a:r>
              <a:rPr sz="1439" spc="14" dirty="0">
                <a:latin typeface="Calibri"/>
                <a:cs typeface="Calibri"/>
              </a:rPr>
              <a:t>on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b="1" spc="-5" dirty="0">
                <a:latin typeface="Calibri"/>
                <a:cs typeface="Calibri"/>
              </a:rPr>
              <a:t>s</a:t>
            </a:r>
            <a:r>
              <a:rPr sz="1439" b="1" spc="28" dirty="0">
                <a:latin typeface="Calibri"/>
                <a:cs typeface="Calibri"/>
              </a:rPr>
              <a:t>w</a:t>
            </a:r>
            <a:r>
              <a:rPr sz="1439" b="1" spc="-5" dirty="0">
                <a:latin typeface="Calibri"/>
                <a:cs typeface="Calibri"/>
              </a:rPr>
              <a:t>i</a:t>
            </a:r>
            <a:r>
              <a:rPr sz="1439" b="1" spc="-32" dirty="0">
                <a:latin typeface="Calibri"/>
                <a:cs typeface="Calibri"/>
              </a:rPr>
              <a:t>t</a:t>
            </a:r>
            <a:r>
              <a:rPr sz="1439" b="1" spc="14" dirty="0">
                <a:latin typeface="Calibri"/>
                <a:cs typeface="Calibri"/>
              </a:rPr>
              <a:t>ch</a:t>
            </a:r>
            <a:r>
              <a:rPr sz="1439" b="1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9" dirty="0">
                <a:latin typeface="Calibri"/>
                <a:cs typeface="Calibri"/>
              </a:rPr>
              <a:t>éri</a:t>
            </a:r>
            <a:r>
              <a:rPr sz="1439" dirty="0">
                <a:latin typeface="Calibri"/>
                <a:cs typeface="Calibri"/>
              </a:rPr>
              <a:t>f</a:t>
            </a:r>
            <a:r>
              <a:rPr sz="1439" spc="9" dirty="0">
                <a:latin typeface="Calibri"/>
                <a:cs typeface="Calibri"/>
              </a:rPr>
              <a:t>ie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-9" dirty="0">
                <a:latin typeface="Calibri"/>
                <a:cs typeface="Calibri"/>
              </a:rPr>
              <a:t>l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'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e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627" y="2219588"/>
            <a:ext cx="3704469" cy="10273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 algn="just">
              <a:lnSpc>
                <a:spcPct val="152900"/>
              </a:lnSpc>
              <a:spcBef>
                <a:spcPts val="84"/>
              </a:spcBef>
            </a:pPr>
            <a:r>
              <a:rPr sz="1439" spc="5" dirty="0">
                <a:latin typeface="Calibri"/>
                <a:cs typeface="Calibri"/>
              </a:rPr>
              <a:t>variable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(variable)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compare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 </a:t>
            </a:r>
            <a:r>
              <a:rPr sz="1439" spc="5" dirty="0">
                <a:latin typeface="Calibri"/>
                <a:cs typeface="Calibri"/>
              </a:rPr>
              <a:t>variable  -là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valeur </a:t>
            </a:r>
            <a:r>
              <a:rPr sz="1439" dirty="0">
                <a:latin typeface="Calibri"/>
                <a:cs typeface="Calibri"/>
              </a:rPr>
              <a:t>différente </a:t>
            </a:r>
            <a:r>
              <a:rPr sz="1439" spc="9" dirty="0">
                <a:latin typeface="Calibri"/>
                <a:cs typeface="Calibri"/>
              </a:rPr>
              <a:t>de haut </a:t>
            </a:r>
            <a:r>
              <a:rPr sz="1439" spc="14" dirty="0">
                <a:latin typeface="Calibri"/>
                <a:cs typeface="Calibri"/>
              </a:rPr>
              <a:t>en </a:t>
            </a:r>
            <a:r>
              <a:rPr sz="1439" spc="9" dirty="0">
                <a:latin typeface="Calibri"/>
                <a:cs typeface="Calibri"/>
              </a:rPr>
              <a:t>bas.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valeur</a:t>
            </a:r>
            <a:r>
              <a:rPr sz="1439" spc="60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comparée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surnommée</a:t>
            </a:r>
            <a:r>
              <a:rPr sz="1439" spc="70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626" y="3223970"/>
            <a:ext cx="3703880" cy="68846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52900"/>
              </a:lnSpc>
              <a:spcBef>
                <a:spcPts val="84"/>
              </a:spcBef>
              <a:tabLst>
                <a:tab pos="635381" algn="l"/>
                <a:tab pos="1275477" algn="l"/>
                <a:tab pos="1602597" algn="l"/>
                <a:tab pos="1975692" algn="l"/>
                <a:tab pos="2330515" algn="l"/>
                <a:tab pos="2784359" algn="l"/>
                <a:tab pos="3051360" algn="l"/>
                <a:tab pos="3501078" algn="l"/>
              </a:tabLst>
            </a:pPr>
            <a:r>
              <a:rPr sz="1439" dirty="0">
                <a:latin typeface="Calibri"/>
                <a:cs typeface="Calibri"/>
              </a:rPr>
              <a:t>(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s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dirty="0">
                <a:latin typeface="Calibri"/>
                <a:cs typeface="Calibri"/>
              </a:rPr>
              <a:t>)</a:t>
            </a:r>
            <a:r>
              <a:rPr sz="1439" spc="5" dirty="0">
                <a:latin typeface="Calibri"/>
                <a:cs typeface="Calibri"/>
              </a:rPr>
              <a:t>.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8" dirty="0">
                <a:latin typeface="Calibri"/>
                <a:cs typeface="Calibri"/>
              </a:rPr>
              <a:t>Q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n</a:t>
            </a:r>
            <a:r>
              <a:rPr sz="1439" spc="14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9" dirty="0">
                <a:latin typeface="Calibri"/>
                <a:cs typeface="Calibri"/>
              </a:rPr>
              <a:t>as</a:t>
            </a:r>
            <a:r>
              <a:rPr sz="1439" dirty="0">
                <a:latin typeface="Calibri"/>
                <a:cs typeface="Calibri"/>
              </a:rPr>
              <a:t>	e</a:t>
            </a:r>
            <a:r>
              <a:rPr sz="1439" spc="-9" dirty="0">
                <a:latin typeface="Calibri"/>
                <a:cs typeface="Calibri"/>
              </a:rPr>
              <a:t>s</a:t>
            </a:r>
            <a:r>
              <a:rPr sz="1439" spc="9" dirty="0">
                <a:latin typeface="Calibri"/>
                <a:cs typeface="Calibri"/>
              </a:rPr>
              <a:t>t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3" dirty="0">
                <a:latin typeface="Calibri"/>
                <a:cs typeface="Calibri"/>
              </a:rPr>
              <a:t>v</a:t>
            </a:r>
            <a:r>
              <a:rPr sz="1439" spc="-37" dirty="0">
                <a:latin typeface="Calibri"/>
                <a:cs typeface="Calibri"/>
              </a:rPr>
              <a:t>r</a:t>
            </a:r>
            <a:r>
              <a:rPr sz="1439" spc="9" dirty="0">
                <a:latin typeface="Calibri"/>
                <a:cs typeface="Calibri"/>
              </a:rPr>
              <a:t>ai,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b</a:t>
            </a:r>
            <a:r>
              <a:rPr sz="1439" spc="9" dirty="0">
                <a:latin typeface="Calibri"/>
                <a:cs typeface="Calibri"/>
              </a:rPr>
              <a:t>loc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spc="9" dirty="0">
                <a:latin typeface="Calibri"/>
                <a:cs typeface="Calibri"/>
              </a:rPr>
              <a:t>e  commande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cas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sera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(execute).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20" y="1379229"/>
            <a:ext cx="568195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pipeline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349" y="1551809"/>
            <a:ext cx="586467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agent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any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349" y="1725804"/>
            <a:ext cx="67193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e</a:t>
            </a:r>
            <a:r>
              <a:rPr sz="1114" spc="-14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5645" y="172580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423917" y="170693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492" y="1899800"/>
            <a:ext cx="808676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c</a:t>
            </a:r>
            <a:r>
              <a:rPr sz="1114" spc="14" dirty="0">
                <a:latin typeface="Calibri"/>
                <a:cs typeface="Calibri"/>
              </a:rPr>
              <a:t>h</a:t>
            </a:r>
            <a:r>
              <a:rPr sz="1114" spc="5" dirty="0">
                <a:latin typeface="Calibri"/>
                <a:cs typeface="Calibri"/>
              </a:rPr>
              <a:t>oic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n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dirty="0">
                <a:latin typeface="Calibri"/>
                <a:cs typeface="Calibri"/>
              </a:rPr>
              <a:t>m</a:t>
            </a:r>
            <a:r>
              <a:rPr sz="1114" spc="14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8859" y="1899799"/>
            <a:ext cx="2959449" cy="175645"/>
          </a:xfrm>
          <a:custGeom>
            <a:avLst/>
            <a:gdLst/>
            <a:ahLst/>
            <a:cxnLst/>
            <a:rect l="l" t="t" r="r" b="b"/>
            <a:pathLst>
              <a:path w="3188334" h="189230">
                <a:moveTo>
                  <a:pt x="908291" y="0"/>
                </a:moveTo>
                <a:lnTo>
                  <a:pt x="868680" y="0"/>
                </a:lnTo>
                <a:lnTo>
                  <a:pt x="0" y="0"/>
                </a:lnTo>
                <a:lnTo>
                  <a:pt x="0" y="188976"/>
                </a:lnTo>
                <a:lnTo>
                  <a:pt x="868680" y="188976"/>
                </a:lnTo>
                <a:lnTo>
                  <a:pt x="908291" y="188976"/>
                </a:lnTo>
                <a:lnTo>
                  <a:pt x="908291" y="0"/>
                </a:lnTo>
                <a:close/>
              </a:path>
              <a:path w="3188334" h="189230">
                <a:moveTo>
                  <a:pt x="1455407" y="0"/>
                </a:moveTo>
                <a:lnTo>
                  <a:pt x="1412748" y="0"/>
                </a:lnTo>
                <a:lnTo>
                  <a:pt x="943343" y="0"/>
                </a:lnTo>
                <a:lnTo>
                  <a:pt x="943343" y="188976"/>
                </a:lnTo>
                <a:lnTo>
                  <a:pt x="1412748" y="188976"/>
                </a:lnTo>
                <a:lnTo>
                  <a:pt x="1455407" y="188976"/>
                </a:lnTo>
                <a:lnTo>
                  <a:pt x="1455407" y="0"/>
                </a:lnTo>
                <a:close/>
              </a:path>
              <a:path w="3188334" h="189230">
                <a:moveTo>
                  <a:pt x="1706880" y="0"/>
                </a:moveTo>
                <a:lnTo>
                  <a:pt x="1667243" y="0"/>
                </a:lnTo>
                <a:lnTo>
                  <a:pt x="1542275" y="0"/>
                </a:lnTo>
                <a:lnTo>
                  <a:pt x="1491996" y="0"/>
                </a:lnTo>
                <a:lnTo>
                  <a:pt x="1491996" y="188976"/>
                </a:lnTo>
                <a:lnTo>
                  <a:pt x="1542275" y="188976"/>
                </a:lnTo>
                <a:lnTo>
                  <a:pt x="1667243" y="188976"/>
                </a:lnTo>
                <a:lnTo>
                  <a:pt x="1706880" y="188976"/>
                </a:lnTo>
                <a:lnTo>
                  <a:pt x="1706880" y="0"/>
                </a:lnTo>
                <a:close/>
              </a:path>
              <a:path w="3188334" h="189230">
                <a:moveTo>
                  <a:pt x="2122932" y="0"/>
                </a:moveTo>
                <a:lnTo>
                  <a:pt x="2083295" y="0"/>
                </a:lnTo>
                <a:lnTo>
                  <a:pt x="1741932" y="0"/>
                </a:lnTo>
                <a:lnTo>
                  <a:pt x="1741932" y="188976"/>
                </a:lnTo>
                <a:lnTo>
                  <a:pt x="2083295" y="188976"/>
                </a:lnTo>
                <a:lnTo>
                  <a:pt x="2122932" y="188976"/>
                </a:lnTo>
                <a:lnTo>
                  <a:pt x="2122932" y="0"/>
                </a:lnTo>
                <a:close/>
              </a:path>
              <a:path w="3188334" h="189230">
                <a:moveTo>
                  <a:pt x="2564879" y="0"/>
                </a:moveTo>
                <a:lnTo>
                  <a:pt x="2525255" y="0"/>
                </a:lnTo>
                <a:lnTo>
                  <a:pt x="2159495" y="0"/>
                </a:lnTo>
                <a:lnTo>
                  <a:pt x="2159495" y="188976"/>
                </a:lnTo>
                <a:lnTo>
                  <a:pt x="2525255" y="188976"/>
                </a:lnTo>
                <a:lnTo>
                  <a:pt x="2564879" y="188976"/>
                </a:lnTo>
                <a:lnTo>
                  <a:pt x="2564879" y="0"/>
                </a:lnTo>
                <a:close/>
              </a:path>
              <a:path w="3188334" h="189230">
                <a:moveTo>
                  <a:pt x="3188208" y="0"/>
                </a:moveTo>
                <a:lnTo>
                  <a:pt x="3089148" y="0"/>
                </a:lnTo>
                <a:lnTo>
                  <a:pt x="2601455" y="0"/>
                </a:lnTo>
                <a:lnTo>
                  <a:pt x="2601455" y="188976"/>
                </a:lnTo>
                <a:lnTo>
                  <a:pt x="3089148" y="188976"/>
                </a:lnTo>
                <a:lnTo>
                  <a:pt x="3188208" y="188976"/>
                </a:lnTo>
                <a:lnTo>
                  <a:pt x="3188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6677154" y="1880955"/>
            <a:ext cx="298243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"DEPLOY_TO"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choices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"INT"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8349" y="207379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5716561" y="2054976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104" y="2246375"/>
            <a:ext cx="43852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latin typeface="Calibri"/>
                <a:cs typeface="Calibri"/>
              </a:rPr>
              <a:t>stages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8491" y="2420371"/>
            <a:ext cx="812213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"B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07248" y="2420371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7" name="object 27"/>
          <p:cNvSpPr txBox="1"/>
          <p:nvPr/>
        </p:nvSpPr>
        <p:spPr>
          <a:xfrm>
            <a:off x="6695518" y="240153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7219" y="2594366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6721" y="2594366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0" name="object 30"/>
          <p:cNvSpPr txBox="1"/>
          <p:nvPr/>
        </p:nvSpPr>
        <p:spPr>
          <a:xfrm>
            <a:off x="6315022" y="2575489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5948" y="2768360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2169" y="2768360"/>
            <a:ext cx="352470" cy="175645"/>
          </a:xfrm>
          <a:custGeom>
            <a:avLst/>
            <a:gdLst/>
            <a:ahLst/>
            <a:cxnLst/>
            <a:rect l="l" t="t" r="r" b="b"/>
            <a:pathLst>
              <a:path w="379729" h="189230">
                <a:moveTo>
                  <a:pt x="379463" y="0"/>
                </a:moveTo>
                <a:lnTo>
                  <a:pt x="316979" y="0"/>
                </a:lnTo>
                <a:lnTo>
                  <a:pt x="0" y="0"/>
                </a:lnTo>
                <a:lnTo>
                  <a:pt x="0" y="188976"/>
                </a:lnTo>
                <a:lnTo>
                  <a:pt x="316979" y="188976"/>
                </a:lnTo>
                <a:lnTo>
                  <a:pt x="379463" y="188976"/>
                </a:lnTo>
                <a:lnTo>
                  <a:pt x="37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6932169" y="2749510"/>
            <a:ext cx="35247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7219" y="294094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5" name="object 35"/>
          <p:cNvSpPr txBox="1"/>
          <p:nvPr/>
        </p:nvSpPr>
        <p:spPr>
          <a:xfrm>
            <a:off x="5975479" y="2922122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8491" y="311493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5846768" y="309607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83247" y="3288932"/>
            <a:ext cx="917717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"P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ub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5975" y="328893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0" name="object 40"/>
          <p:cNvSpPr txBox="1"/>
          <p:nvPr/>
        </p:nvSpPr>
        <p:spPr>
          <a:xfrm>
            <a:off x="6800611" y="3288932"/>
            <a:ext cx="19391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304"/>
              </a:lnSpc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3413" y="3462927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4329" y="346292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3" name="object 43"/>
          <p:cNvSpPr txBox="1"/>
          <p:nvPr/>
        </p:nvSpPr>
        <p:spPr>
          <a:xfrm>
            <a:off x="6424390" y="3444115"/>
            <a:ext cx="570553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13555" y="3635507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28362" y="3635507"/>
            <a:ext cx="482730" cy="175645"/>
          </a:xfrm>
          <a:custGeom>
            <a:avLst/>
            <a:gdLst/>
            <a:ahLst/>
            <a:cxnLst/>
            <a:rect l="l" t="t" r="r" b="b"/>
            <a:pathLst>
              <a:path w="520065" h="189229">
                <a:moveTo>
                  <a:pt x="519683" y="188975"/>
                </a:moveTo>
                <a:lnTo>
                  <a:pt x="0" y="188975"/>
                </a:lnTo>
                <a:lnTo>
                  <a:pt x="0" y="0"/>
                </a:lnTo>
                <a:lnTo>
                  <a:pt x="519683" y="0"/>
                </a:lnTo>
                <a:lnTo>
                  <a:pt x="519683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016566" y="3616656"/>
            <a:ext cx="505718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elea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4684" y="380950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942938" y="379067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491" y="3983498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5846768" y="396462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3247" y="4156077"/>
            <a:ext cx="90180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y"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21829" y="415607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40" y="0"/>
                </a:lnTo>
                <a:lnTo>
                  <a:pt x="5334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6810093" y="4137240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87219" y="4330073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26721" y="433007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6" name="object 56"/>
          <p:cNvSpPr txBox="1"/>
          <p:nvPr/>
        </p:nvSpPr>
        <p:spPr>
          <a:xfrm>
            <a:off x="5883247" y="4311270"/>
            <a:ext cx="49334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algn="r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15948" y="4504067"/>
            <a:ext cx="42084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script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6089" y="4678062"/>
            <a:ext cx="163975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-9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114" b="1" spc="19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it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s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114" spc="14" dirty="0">
                <a:latin typeface="Calibri"/>
                <a:cs typeface="Calibri"/>
              </a:rPr>
              <a:t>D</a:t>
            </a:r>
            <a:r>
              <a:rPr sz="1114" spc="9" dirty="0">
                <a:latin typeface="Calibri"/>
                <a:cs typeface="Calibri"/>
              </a:rPr>
              <a:t>EP</a:t>
            </a:r>
            <a:r>
              <a:rPr sz="1114" spc="-14" dirty="0">
                <a:latin typeface="Calibri"/>
                <a:cs typeface="Calibri"/>
              </a:rPr>
              <a:t>LO</a:t>
            </a:r>
            <a:r>
              <a:rPr sz="1114" spc="9" dirty="0">
                <a:latin typeface="Calibri"/>
                <a:cs typeface="Calibri"/>
              </a:rPr>
              <a:t>Y_</a:t>
            </a:r>
            <a:r>
              <a:rPr sz="1114" spc="-23" dirty="0">
                <a:latin typeface="Calibri"/>
                <a:cs typeface="Calibri"/>
              </a:rPr>
              <a:t>T</a:t>
            </a:r>
            <a:r>
              <a:rPr sz="1114" spc="14" dirty="0">
                <a:latin typeface="Calibri"/>
                <a:cs typeface="Calibri"/>
              </a:rPr>
              <a:t>O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19555" y="467806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39" y="0"/>
                </a:lnTo>
                <a:lnTo>
                  <a:pt x="53339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0" name="object 60"/>
          <p:cNvSpPr txBox="1"/>
          <p:nvPr/>
        </p:nvSpPr>
        <p:spPr>
          <a:xfrm>
            <a:off x="7907808" y="4659224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69055" y="4850644"/>
            <a:ext cx="36838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82116" y="4850644"/>
            <a:ext cx="1299069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int"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04761" y="485064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59" y="188975"/>
                </a:moveTo>
                <a:lnTo>
                  <a:pt x="0" y="188975"/>
                </a:lnTo>
                <a:lnTo>
                  <a:pt x="0" y="0"/>
                </a:lnTo>
                <a:lnTo>
                  <a:pt x="365759" y="0"/>
                </a:lnTo>
                <a:lnTo>
                  <a:pt x="36575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4" name="object 64"/>
          <p:cNvSpPr txBox="1"/>
          <p:nvPr/>
        </p:nvSpPr>
        <p:spPr>
          <a:xfrm>
            <a:off x="8393060" y="4831836"/>
            <a:ext cx="363079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9054" y="5024639"/>
            <a:ext cx="39196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82116" y="5024639"/>
            <a:ext cx="136744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 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68417" y="5024639"/>
            <a:ext cx="339503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63148" y="4853473"/>
            <a:ext cx="305906" cy="5164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199">
              <a:lnSpc>
                <a:spcPts val="1281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case</a:t>
            </a:r>
            <a:endParaRPr sz="1114">
              <a:latin typeface="Calibri"/>
              <a:cs typeface="Calibri"/>
            </a:endParaRPr>
          </a:p>
          <a:p>
            <a:pPr marL="11199" marR="26523">
              <a:lnSpc>
                <a:spcPct val="102499"/>
              </a:lnSpc>
            </a:pP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ase  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9054" y="5198634"/>
            <a:ext cx="1959213" cy="175645"/>
          </a:xfrm>
          <a:custGeom>
            <a:avLst/>
            <a:gdLst/>
            <a:ahLst/>
            <a:cxnLst/>
            <a:rect l="l" t="t" r="r" b="b"/>
            <a:pathLst>
              <a:path w="2110740" h="189229">
                <a:moveTo>
                  <a:pt x="530352" y="0"/>
                </a:moveTo>
                <a:lnTo>
                  <a:pt x="487680" y="0"/>
                </a:lnTo>
                <a:lnTo>
                  <a:pt x="0" y="0"/>
                </a:lnTo>
                <a:lnTo>
                  <a:pt x="0" y="188988"/>
                </a:lnTo>
                <a:lnTo>
                  <a:pt x="487680" y="188988"/>
                </a:lnTo>
                <a:lnTo>
                  <a:pt x="530352" y="188988"/>
                </a:lnTo>
                <a:lnTo>
                  <a:pt x="530352" y="0"/>
                </a:lnTo>
                <a:close/>
              </a:path>
              <a:path w="2110740" h="189229">
                <a:moveTo>
                  <a:pt x="2110727" y="0"/>
                </a:moveTo>
                <a:lnTo>
                  <a:pt x="2068068" y="0"/>
                </a:lnTo>
                <a:lnTo>
                  <a:pt x="908291" y="0"/>
                </a:lnTo>
                <a:lnTo>
                  <a:pt x="565391" y="0"/>
                </a:lnTo>
                <a:lnTo>
                  <a:pt x="565391" y="188988"/>
                </a:lnTo>
                <a:lnTo>
                  <a:pt x="908291" y="188988"/>
                </a:lnTo>
                <a:lnTo>
                  <a:pt x="2068068" y="188988"/>
                </a:lnTo>
                <a:lnTo>
                  <a:pt x="2110727" y="188988"/>
                </a:lnTo>
                <a:lnTo>
                  <a:pt x="211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0" name="object 70"/>
          <p:cNvSpPr txBox="1"/>
          <p:nvPr/>
        </p:nvSpPr>
        <p:spPr>
          <a:xfrm>
            <a:off x="6669054" y="5198634"/>
            <a:ext cx="199222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-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5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660802" y="519863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60" y="188976"/>
                </a:moveTo>
                <a:lnTo>
                  <a:pt x="0" y="188976"/>
                </a:lnTo>
                <a:lnTo>
                  <a:pt x="0" y="0"/>
                </a:lnTo>
                <a:lnTo>
                  <a:pt x="365760" y="0"/>
                </a:lnTo>
                <a:lnTo>
                  <a:pt x="36576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2" name="object 72"/>
          <p:cNvSpPr txBox="1"/>
          <p:nvPr/>
        </p:nvSpPr>
        <p:spPr>
          <a:xfrm>
            <a:off x="7193868" y="5198634"/>
            <a:ext cx="18065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04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break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28337" y="5372629"/>
            <a:ext cx="567606" cy="870564"/>
          </a:xfrm>
          <a:custGeom>
            <a:avLst/>
            <a:gdLst/>
            <a:ahLst/>
            <a:cxnLst/>
            <a:rect l="l" t="t" r="r" b="b"/>
            <a:pathLst>
              <a:path w="611504" h="937895">
                <a:moveTo>
                  <a:pt x="53352" y="748284"/>
                </a:moveTo>
                <a:lnTo>
                  <a:pt x="0" y="748284"/>
                </a:lnTo>
                <a:lnTo>
                  <a:pt x="0" y="937272"/>
                </a:lnTo>
                <a:lnTo>
                  <a:pt x="53352" y="937272"/>
                </a:lnTo>
                <a:lnTo>
                  <a:pt x="53352" y="748284"/>
                </a:lnTo>
                <a:close/>
              </a:path>
              <a:path w="611504" h="937895">
                <a:moveTo>
                  <a:pt x="193548" y="560832"/>
                </a:moveTo>
                <a:lnTo>
                  <a:pt x="140220" y="560832"/>
                </a:lnTo>
                <a:lnTo>
                  <a:pt x="140220" y="749820"/>
                </a:lnTo>
                <a:lnTo>
                  <a:pt x="193548" y="749820"/>
                </a:lnTo>
                <a:lnTo>
                  <a:pt x="193548" y="560832"/>
                </a:lnTo>
                <a:close/>
              </a:path>
              <a:path w="611504" h="937895">
                <a:moveTo>
                  <a:pt x="332232" y="373380"/>
                </a:moveTo>
                <a:lnTo>
                  <a:pt x="278904" y="373380"/>
                </a:lnTo>
                <a:lnTo>
                  <a:pt x="278904" y="562356"/>
                </a:lnTo>
                <a:lnTo>
                  <a:pt x="332232" y="562356"/>
                </a:lnTo>
                <a:lnTo>
                  <a:pt x="332232" y="373380"/>
                </a:lnTo>
                <a:close/>
              </a:path>
              <a:path w="611504" h="937895">
                <a:moveTo>
                  <a:pt x="470916" y="185940"/>
                </a:moveTo>
                <a:lnTo>
                  <a:pt x="417588" y="185940"/>
                </a:lnTo>
                <a:lnTo>
                  <a:pt x="417588" y="374904"/>
                </a:lnTo>
                <a:lnTo>
                  <a:pt x="470916" y="374904"/>
                </a:lnTo>
                <a:lnTo>
                  <a:pt x="470916" y="185940"/>
                </a:lnTo>
                <a:close/>
              </a:path>
              <a:path w="611504" h="937895">
                <a:moveTo>
                  <a:pt x="611136" y="0"/>
                </a:moveTo>
                <a:lnTo>
                  <a:pt x="557784" y="0"/>
                </a:lnTo>
                <a:lnTo>
                  <a:pt x="557784" y="188988"/>
                </a:lnTo>
                <a:lnTo>
                  <a:pt x="611136" y="188988"/>
                </a:lnTo>
                <a:lnTo>
                  <a:pt x="611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4" name="object 74"/>
          <p:cNvSpPr txBox="1"/>
          <p:nvPr/>
        </p:nvSpPr>
        <p:spPr>
          <a:xfrm>
            <a:off x="5716561" y="5353766"/>
            <a:ext cx="591183" cy="872165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529287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399029">
              <a:spcBef>
                <a:spcPts val="19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270538">
              <a:spcBef>
                <a:spcPts val="37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4145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178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69004" y="4328658"/>
            <a:ext cx="4180127" cy="1971002"/>
            <a:chOff x="1286255" y="4663440"/>
            <a:chExt cx="4503420" cy="2123440"/>
          </a:xfrm>
        </p:grpSpPr>
        <p:sp>
          <p:nvSpPr>
            <p:cNvPr id="76" name="object 76"/>
            <p:cNvSpPr/>
            <p:nvPr/>
          </p:nvSpPr>
          <p:spPr>
            <a:xfrm>
              <a:off x="5736335" y="6722364"/>
              <a:ext cx="53340" cy="64135"/>
            </a:xfrm>
            <a:custGeom>
              <a:avLst/>
              <a:gdLst/>
              <a:ahLst/>
              <a:cxnLst/>
              <a:rect l="l" t="t" r="r" b="b"/>
              <a:pathLst>
                <a:path w="53339" h="64134">
                  <a:moveTo>
                    <a:pt x="53340" y="64007"/>
                  </a:moveTo>
                  <a:lnTo>
                    <a:pt x="0" y="6400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663440"/>
              <a:ext cx="3758183" cy="86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pPr algn="ctr"/>
            <a:r>
              <a:rPr lang="fr-FR" sz="3200" b="1" spc="19" dirty="0">
                <a:solidFill>
                  <a:srgbClr val="3F3F3F"/>
                </a:solidFill>
                <a:latin typeface="Trebuchet MS"/>
                <a:cs typeface="Trebuchet MS"/>
              </a:rPr>
              <a:t>Analyse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9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3200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dirty="0">
                <a:solidFill>
                  <a:srgbClr val="3F3F3F"/>
                </a:solidFill>
                <a:latin typeface="Trebuchet MS"/>
                <a:cs typeface="Trebuchet MS"/>
              </a:rPr>
              <a:t>code</a:t>
            </a:r>
            <a:r>
              <a:rPr lang="fr-FR" sz="3200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5" dirty="0">
                <a:solidFill>
                  <a:srgbClr val="3F3F3F"/>
                </a:solidFill>
                <a:latin typeface="Trebuchet MS"/>
                <a:cs typeface="Trebuchet MS"/>
              </a:rPr>
              <a:t>source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6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lang="fr-FR" sz="3200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70" dirty="0" err="1">
                <a:solidFill>
                  <a:srgbClr val="3F3F3F"/>
                </a:solidFill>
                <a:latin typeface="Trebuchet MS"/>
                <a:cs typeface="Trebuchet MS"/>
              </a:rPr>
              <a:t>SonarQube</a:t>
            </a:r>
            <a:endParaRPr lang="fr-FR" sz="3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307103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60" dirty="0"/>
              <a:t> </a:t>
            </a:r>
            <a:r>
              <a:rPr sz="2924" spc="-32" dirty="0"/>
              <a:t>du</a:t>
            </a:r>
            <a:r>
              <a:rPr sz="2924" spc="-97" dirty="0"/>
              <a:t> </a:t>
            </a:r>
            <a:r>
              <a:rPr sz="2924" spc="-51" dirty="0"/>
              <a:t>code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2" y="1541419"/>
            <a:ext cx="1761170" cy="153691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But</a:t>
            </a:r>
            <a:endParaRPr sz="1764">
              <a:latin typeface="Calibri"/>
              <a:cs typeface="Calibri"/>
            </a:endParaRPr>
          </a:p>
          <a:p>
            <a:pPr marL="516321" lvl="1" indent="-356591">
              <a:spcBef>
                <a:spcPts val="1309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7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8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Réutilisabilité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20096" y="3231640"/>
          <a:ext cx="7677711" cy="283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23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722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08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479425" marR="1042035" algn="just">
                        <a:lnSpc>
                          <a:spcPct val="101600"/>
                        </a:lnSpc>
                        <a:spcBef>
                          <a:spcPts val="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791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184" y="822754"/>
            <a:ext cx="442582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7400097" cy="737980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 code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Calcul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approximé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outils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addition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certains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mots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clés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opérateurs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369" y="2349642"/>
            <a:ext cx="7628907" cy="74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505" y="3188496"/>
            <a:ext cx="4969469" cy="197760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98</a:t>
            </a:r>
          </a:p>
        </p:txBody>
      </p:sp>
    </p:spTree>
    <p:extLst>
      <p:ext uri="{BB962C8B-B14F-4D97-AF65-F5344CB8AC3E}">
        <p14:creationId xmlns:p14="http://schemas.microsoft.com/office/powerpoint/2010/main" val="616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36718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606802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7" name="object 7"/>
          <p:cNvGrpSpPr/>
          <p:nvPr/>
        </p:nvGrpSpPr>
        <p:grpSpPr>
          <a:xfrm>
            <a:off x="1914602" y="1837558"/>
            <a:ext cx="7150775" cy="4351646"/>
            <a:chOff x="1766316" y="1979676"/>
            <a:chExt cx="7703820" cy="468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16" y="1979676"/>
              <a:ext cx="7703819" cy="778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2677667"/>
              <a:ext cx="6312407" cy="398983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275087" y="-1"/>
            <a:ext cx="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pc="9" dirty="0"/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14565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42" dirty="0"/>
              <a:t> </a:t>
            </a:r>
            <a:r>
              <a:rPr sz="2924" spc="-32" dirty="0"/>
              <a:t>du</a:t>
            </a:r>
            <a:r>
              <a:rPr sz="2924" spc="-84" dirty="0"/>
              <a:t> </a:t>
            </a:r>
            <a:r>
              <a:rPr sz="2924" spc="-51" dirty="0"/>
              <a:t>code</a:t>
            </a:r>
            <a:r>
              <a:rPr sz="2924" spc="-93" dirty="0"/>
              <a:t> </a:t>
            </a:r>
            <a:r>
              <a:rPr sz="2924" dirty="0"/>
              <a:t>–</a:t>
            </a:r>
            <a:r>
              <a:rPr sz="2924" spc="-79" dirty="0"/>
              <a:t> </a:t>
            </a:r>
            <a:r>
              <a:rPr sz="2924" spc="-42" dirty="0"/>
              <a:t>Les</a:t>
            </a:r>
            <a:r>
              <a:rPr sz="2924" spc="-102" dirty="0"/>
              <a:t> </a:t>
            </a:r>
            <a:r>
              <a:rPr sz="2924" spc="-56" dirty="0"/>
              <a:t>outils</a:t>
            </a:r>
            <a:endParaRPr sz="2924" dirty="0"/>
          </a:p>
        </p:txBody>
      </p:sp>
      <p:sp>
        <p:nvSpPr>
          <p:cNvPr id="4" name="object 4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394" y="1780267"/>
          <a:ext cx="9331607" cy="384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8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0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79425" marR="432434" algn="just">
                        <a:lnSpc>
                          <a:spcPct val="101600"/>
                        </a:lnSpc>
                        <a:spcBef>
                          <a:spcPts val="29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JDepend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4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Absence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bogue,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sécurité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408" y="2127549"/>
            <a:ext cx="1046800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737" y="2133208"/>
            <a:ext cx="721442" cy="280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032" y="5096783"/>
            <a:ext cx="721442" cy="280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529" y="2525051"/>
            <a:ext cx="868560" cy="3097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897" y="5047273"/>
            <a:ext cx="1038312" cy="379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2552" y="2904162"/>
            <a:ext cx="896852" cy="3225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Présentation</a:t>
            </a:r>
            <a:r>
              <a:rPr sz="2924" spc="-46" dirty="0"/>
              <a:t> </a:t>
            </a:r>
            <a:r>
              <a:rPr sz="2924" spc="-42" dirty="0"/>
              <a:t>de</a:t>
            </a:r>
            <a:r>
              <a:rPr sz="2924" spc="-111" dirty="0"/>
              <a:t> </a:t>
            </a:r>
            <a:r>
              <a:rPr sz="2924" spc="-56" dirty="0"/>
              <a:t>SonarQube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5885302" cy="164002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~ 20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C,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C++, 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PHP,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Java,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Python,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JavaScript,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XML,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8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GNU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GPLv3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Développé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2007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83" y="4205124"/>
            <a:ext cx="100495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Clients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6" y="4502653"/>
            <a:ext cx="7174822" cy="1703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188" y="3213957"/>
            <a:ext cx="6590595" cy="1038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Architectre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78" y="931863"/>
            <a:ext cx="980377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sys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8293</Words>
  <Application>Microsoft Office PowerPoint</Application>
  <PresentationFormat>Custom</PresentationFormat>
  <Paragraphs>1647</Paragraphs>
  <Slides>128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9" baseType="lpstr">
      <vt:lpstr>Arial</vt:lpstr>
      <vt:lpstr>Arial MT</vt:lpstr>
      <vt:lpstr>Calibri</vt:lpstr>
      <vt:lpstr>Courier New</vt:lpstr>
      <vt:lpstr>Gill Sans MT</vt:lpstr>
      <vt:lpstr>Tahoma</vt:lpstr>
      <vt:lpstr>Times New Roman</vt:lpstr>
      <vt:lpstr>Trebuchet MS</vt:lpstr>
      <vt:lpstr>Webdings</vt:lpstr>
      <vt:lpstr>Wingdings</vt:lpstr>
      <vt:lpstr>orsys-temp</vt:lpstr>
      <vt:lpstr>PowerPoint Presentation</vt:lpstr>
      <vt:lpstr>PowerPoint Presentation</vt:lpstr>
      <vt:lpstr>Présentation du formateur</vt:lpstr>
      <vt:lpstr>PowerPoint Presentation</vt:lpstr>
      <vt:lpstr>Présentation des participants</vt:lpstr>
      <vt:lpstr>PowerPoint Presentation</vt:lpstr>
      <vt:lpstr>C’est quoi DevOps ?</vt:lpstr>
      <vt:lpstr>Pipeline</vt:lpstr>
      <vt:lpstr>Continuous Integration and Continuous Delivery (CI/CD)</vt:lpstr>
      <vt:lpstr>Continuous Integration CI</vt:lpstr>
      <vt:lpstr>Continuous Delivery CD</vt:lpstr>
      <vt:lpstr>Continuous Deployment CD</vt:lpstr>
      <vt:lpstr>Architecture du pipeline</vt:lpstr>
      <vt:lpstr>PowerPoint Presentation</vt:lpstr>
      <vt:lpstr>Qu'est-ce que le contrôle de code source ?</vt:lpstr>
      <vt:lpstr>Source code Management System (SCMS)</vt:lpstr>
      <vt:lpstr>Types SCM</vt:lpstr>
      <vt:lpstr>Git- objectifs</vt:lpstr>
      <vt:lpstr>Installer git sur votre machine</vt:lpstr>
      <vt:lpstr>Créer un Repository git</vt:lpstr>
      <vt:lpstr>Créer un Repository git</vt:lpstr>
      <vt:lpstr>États des fichiers</vt:lpstr>
      <vt:lpstr>États des fichiers</vt:lpstr>
      <vt:lpstr>Premier Commit</vt:lpstr>
      <vt:lpstr>Second (ou nième) Commit</vt:lpstr>
      <vt:lpstr>Afficher la liste de Commits</vt:lpstr>
      <vt:lpstr>Le concept de branche</vt:lpstr>
      <vt:lpstr>Création d’une nouvelle branche</vt:lpstr>
      <vt:lpstr>Changer de branche</vt:lpstr>
      <vt:lpstr>Commit sur une branche</vt:lpstr>
      <vt:lpstr>Opérations de base sur une branche</vt:lpstr>
      <vt:lpstr>Fusion de branches</vt:lpstr>
      <vt:lpstr>Fusion de branches</vt:lpstr>
      <vt:lpstr>Fusion de branches</vt:lpstr>
      <vt:lpstr>Annuler un Commit</vt:lpstr>
      <vt:lpstr>Supprimer des modifications</vt:lpstr>
      <vt:lpstr>Les tags</vt:lpstr>
      <vt:lpstr>La recherche</vt:lpstr>
      <vt:lpstr>Le fichier .gitignore</vt:lpstr>
      <vt:lpstr>Dépôt nu</vt:lpstr>
      <vt:lpstr>Dépôt distant</vt:lpstr>
      <vt:lpstr>Dépôt distant</vt:lpstr>
      <vt:lpstr>Cloner un dépôt distant</vt:lpstr>
      <vt:lpstr>Cloner un dépôt distant</vt:lpstr>
      <vt:lpstr>Cloner un dépôt distant</vt:lpstr>
      <vt:lpstr>Cloner un dépôt distant</vt:lpstr>
      <vt:lpstr>Git</vt:lpstr>
      <vt:lpstr>Les workflows Git</vt:lpstr>
      <vt:lpstr>Feature Branch Workflow</vt:lpstr>
      <vt:lpstr>GitFlow</vt:lpstr>
      <vt:lpstr>Fork &amp; Merge</vt:lpstr>
      <vt:lpstr>PowerPoint Presentation</vt:lpstr>
      <vt:lpstr>Build , c’est quoi ?</vt:lpstr>
      <vt:lpstr>Outils de build</vt:lpstr>
      <vt:lpstr>Quel outil de build choisir pour vos projets?</vt:lpstr>
      <vt:lpstr>Maven, c’est quoi ?</vt:lpstr>
      <vt:lpstr>Maven CLI</vt:lpstr>
      <vt:lpstr>Installation de maven</vt:lpstr>
      <vt:lpstr>Créer un projet Maven</vt:lpstr>
      <vt:lpstr>Créer un projet Maven</vt:lpstr>
      <vt:lpstr>Créer un projet Maven</vt:lpstr>
      <vt:lpstr>Créer un projet Maven</vt:lpstr>
      <vt:lpstr>Cycle de Vie</vt:lpstr>
      <vt:lpstr>Cycle de Vie</vt:lpstr>
      <vt:lpstr>Packaging d'un projet Maven</vt:lpstr>
      <vt:lpstr>Packaging d'un projet Maven</vt:lpstr>
      <vt:lpstr>Installation d'un projet Maven</vt:lpstr>
      <vt:lpstr>PowerPoint Presentation</vt:lpstr>
      <vt:lpstr>Qu’est-ce que Jenkins?</vt:lpstr>
      <vt:lpstr>Jenkins vs Gitlab</vt:lpstr>
      <vt:lpstr>Tableau de bord</vt:lpstr>
      <vt:lpstr>Création d’un Job</vt:lpstr>
      <vt:lpstr>Création d’un Job</vt:lpstr>
      <vt:lpstr>Démarrer le Job</vt:lpstr>
      <vt:lpstr>Déclarer un pipeline</vt:lpstr>
      <vt:lpstr>Jenkins Pipeline Plugins</vt:lpstr>
      <vt:lpstr>Script Pipeline</vt:lpstr>
      <vt:lpstr>Type de pipeline</vt:lpstr>
      <vt:lpstr>Pipeline déclarative – L’agent</vt:lpstr>
      <vt:lpstr>Pipeline déclarative – Stages et Steps</vt:lpstr>
      <vt:lpstr>Les étapes DSL du pipeline</vt:lpstr>
      <vt:lpstr>PowerPoint Presentation</vt:lpstr>
      <vt:lpstr>Docker</vt:lpstr>
      <vt:lpstr>Paralléliser des tâches</vt:lpstr>
      <vt:lpstr>Les Variables</vt:lpstr>
      <vt:lpstr>Les paramètres et les inputs</vt:lpstr>
      <vt:lpstr>Les paramètres et les inputs</vt:lpstr>
      <vt:lpstr>Les paramètres et les inputs</vt:lpstr>
      <vt:lpstr>Les conditions dans un pipeline déclaratif</vt:lpstr>
      <vt:lpstr>Les conditions dans un pipeline déclaratif</vt:lpstr>
      <vt:lpstr>Les conditions dans un pipeline déclaratif</vt:lpstr>
      <vt:lpstr>Les conditions dans un pipeline déclaratif</vt:lpstr>
      <vt:lpstr>PowerPoint Presentation</vt:lpstr>
      <vt:lpstr>Qualité du code</vt:lpstr>
      <vt:lpstr>Complexité cyclomatique</vt:lpstr>
      <vt:lpstr>Complexité cyclomatique</vt:lpstr>
      <vt:lpstr>Qualité du code – Les outils</vt:lpstr>
      <vt:lpstr>Présentation de SonarQube</vt:lpstr>
      <vt:lpstr>Architectre</vt:lpstr>
      <vt:lpstr>Installation- Prérequis</vt:lpstr>
      <vt:lpstr>Fonctionnalités</vt:lpstr>
      <vt:lpstr>Fonctionnalités</vt:lpstr>
      <vt:lpstr>Configuration</vt:lpstr>
      <vt:lpstr>Configuration - Administration</vt:lpstr>
      <vt:lpstr>Configuration - Administration</vt:lpstr>
      <vt:lpstr>Configuration -Profil Qualité</vt:lpstr>
      <vt:lpstr>Configuration -Profil Qualité</vt:lpstr>
      <vt:lpstr>Configuration -Profil Qualité</vt:lpstr>
      <vt:lpstr>Configuration -Profil Qualité</vt:lpstr>
      <vt:lpstr>Configuration - Barrière qualité</vt:lpstr>
      <vt:lpstr>Configuration - Barrière qualité</vt:lpstr>
      <vt:lpstr>PowerPoint Presentation</vt:lpstr>
      <vt:lpstr>Nexus Repository Manager OSS</vt:lpstr>
      <vt:lpstr>Nexus et Devops</vt:lpstr>
      <vt:lpstr>Du développement au pipeline d'intégration</vt:lpstr>
      <vt:lpstr>OSS vs Pro</vt:lpstr>
      <vt:lpstr>PowerPoint Presentation</vt:lpstr>
      <vt:lpstr>Prise en charge de tous les outils</vt:lpstr>
      <vt:lpstr>Comparatif Artifactory, Nexus et ProGet</vt:lpstr>
      <vt:lpstr>De Nexus 2 à Nexus 3</vt:lpstr>
      <vt:lpstr>Installation</vt:lpstr>
      <vt:lpstr>User Interface</vt:lpstr>
      <vt:lpstr>Administration Menu</vt:lpstr>
      <vt:lpstr>Créez un Blob Store</vt:lpstr>
      <vt:lpstr>PowerPoint Presentation</vt:lpstr>
      <vt:lpstr>Créer un utilisateur</vt:lpstr>
      <vt:lpstr>Installer et configurer les plugins Nexus dans Jenkins</vt:lpstr>
      <vt:lpstr>Déployer des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2020-09-18T00:06:46Z</cp:lastPrinted>
  <dcterms:created xsi:type="dcterms:W3CDTF">2013-09-21T08:56:53Z</dcterms:created>
  <dcterms:modified xsi:type="dcterms:W3CDTF">2024-05-30T11:20:38Z</dcterms:modified>
</cp:coreProperties>
</file>